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1405" r:id="rId2"/>
    <p:sldId id="1957" r:id="rId3"/>
    <p:sldId id="2057" r:id="rId4"/>
    <p:sldId id="2052" r:id="rId5"/>
    <p:sldId id="2027" r:id="rId6"/>
    <p:sldId id="2038" r:id="rId7"/>
    <p:sldId id="2058" r:id="rId8"/>
    <p:sldId id="2028" r:id="rId9"/>
    <p:sldId id="2050" r:id="rId10"/>
    <p:sldId id="2032" r:id="rId11"/>
    <p:sldId id="2033" r:id="rId12"/>
    <p:sldId id="2034" r:id="rId13"/>
    <p:sldId id="2035" r:id="rId14"/>
    <p:sldId id="2036" r:id="rId15"/>
    <p:sldId id="2054" r:id="rId16"/>
    <p:sldId id="2037" r:id="rId17"/>
    <p:sldId id="2051" r:id="rId18"/>
    <p:sldId id="2053" r:id="rId19"/>
    <p:sldId id="1768" r:id="rId20"/>
  </p:sldIdLst>
  <p:sldSz cx="24377650" cy="13716000"/>
  <p:notesSz cx="6881813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574" userDrawn="1">
          <p15:clr>
            <a:srgbClr val="A4A3A4"/>
          </p15:clr>
        </p15:guide>
        <p15:guide id="3" pos="14398" userDrawn="1">
          <p15:clr>
            <a:srgbClr val="A4A3A4"/>
          </p15:clr>
        </p15:guide>
        <p15:guide id="4" pos="1078" userDrawn="1">
          <p15:clr>
            <a:srgbClr val="A4A3A4"/>
          </p15:clr>
        </p15:guide>
        <p15:guide id="5" pos="2566" userDrawn="1">
          <p15:clr>
            <a:srgbClr val="A4A3A4"/>
          </p15:clr>
        </p15:guide>
        <p15:guide id="6" pos="115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9900"/>
    <a:srgbClr val="00B0F0"/>
    <a:srgbClr val="577BBD"/>
    <a:srgbClr val="33CC33"/>
    <a:srgbClr val="FF3300"/>
    <a:srgbClr val="CC0000"/>
    <a:srgbClr val="008000"/>
    <a:srgbClr val="0066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55905" autoAdjust="0"/>
  </p:normalViewPr>
  <p:slideViewPr>
    <p:cSldViewPr snapToGrid="0" showGuides="1">
      <p:cViewPr varScale="1">
        <p:scale>
          <a:sx n="22" d="100"/>
          <a:sy n="22" d="100"/>
        </p:scale>
        <p:origin x="2491" y="58"/>
      </p:cViewPr>
      <p:guideLst>
        <p:guide orient="horz" pos="2574"/>
        <p:guide pos="14398"/>
        <p:guide pos="1078"/>
        <p:guide pos="2566"/>
        <p:guide pos="11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87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683763434680154"/>
          <c:y val="7.2311155227708215E-2"/>
          <c:w val="0.51760622257984179"/>
          <c:h val="0.92240908030798907"/>
        </c:manualLayout>
      </c:layout>
      <c:pieChart>
        <c:varyColors val="1"/>
        <c:ser>
          <c:idx val="0"/>
          <c:order val="0"/>
          <c:tx>
            <c:strRef>
              <c:f>Hoja1!$C$2</c:f>
              <c:strCache>
                <c:ptCount val="1"/>
                <c:pt idx="0">
                  <c:v>Muertes</c:v>
                </c:pt>
              </c:strCache>
            </c:strRef>
          </c:tx>
          <c:dPt>
            <c:idx val="0"/>
            <c:bubble3D val="0"/>
            <c:spPr>
              <a:solidFill>
                <a:srgbClr val="33CC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2F-4960-8CDB-0833EF0DCD54}"/>
              </c:ext>
            </c:extLst>
          </c:dPt>
          <c:dPt>
            <c:idx val="1"/>
            <c:bubble3D val="0"/>
            <c:spPr>
              <a:solidFill>
                <a:srgbClr val="577BB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2F-4960-8CDB-0833EF0DCD54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42F-4960-8CDB-0833EF0DCD54}"/>
              </c:ext>
            </c:extLst>
          </c:dPt>
          <c:dPt>
            <c:idx val="3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42F-4960-8CDB-0833EF0DCD54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42F-4960-8CDB-0833EF0DCD54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42F-4960-8CDB-0833EF0DCD54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42F-4960-8CDB-0833EF0DCD54}"/>
                </c:ext>
              </c:extLst>
            </c:dLbl>
            <c:dLbl>
              <c:idx val="2"/>
              <c:layout>
                <c:manualLayout>
                  <c:x val="-8.9710006707064124E-2"/>
                  <c:y val="0.1695096770675484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42F-4960-8CDB-0833EF0DCD54}"/>
                </c:ext>
              </c:extLst>
            </c:dLbl>
            <c:dLbl>
              <c:idx val="3"/>
              <c:layout>
                <c:manualLayout>
                  <c:x val="-0.10552817160779571"/>
                  <c:y val="-0.1722559682319866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2F-4960-8CDB-0833EF0DCD54}"/>
                </c:ext>
              </c:extLst>
            </c:dLbl>
            <c:dLbl>
              <c:idx val="4"/>
              <c:layout>
                <c:manualLayout>
                  <c:x val="0.14415624745577407"/>
                  <c:y val="7.908178129291729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3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2F-4960-8CDB-0833EF0DCD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Hoja1!$B$3:$B$7</c:f>
              <c:strCache>
                <c:ptCount val="5"/>
                <c:pt idx="0">
                  <c:v>Menores de 5 años</c:v>
                </c:pt>
                <c:pt idx="1">
                  <c:v>5 - 19 años</c:v>
                </c:pt>
                <c:pt idx="2">
                  <c:v>20 - 49 años</c:v>
                </c:pt>
                <c:pt idx="3">
                  <c:v>50 - 69</c:v>
                </c:pt>
                <c:pt idx="4">
                  <c:v>70 años y más</c:v>
                </c:pt>
              </c:strCache>
            </c:strRef>
          </c:cat>
          <c:val>
            <c:numRef>
              <c:f>Hoja1!$C$3:$C$7</c:f>
              <c:numCache>
                <c:formatCode>_-* #,##0_-;\-* #,##0_-;_-* "-"??_-;_-@_-</c:formatCode>
                <c:ptCount val="5"/>
                <c:pt idx="0">
                  <c:v>431</c:v>
                </c:pt>
                <c:pt idx="1">
                  <c:v>1798</c:v>
                </c:pt>
                <c:pt idx="2">
                  <c:v>13740</c:v>
                </c:pt>
                <c:pt idx="3">
                  <c:v>34643</c:v>
                </c:pt>
                <c:pt idx="4">
                  <c:v>38202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42F-4960-8CDB-0833EF0DC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643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5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>
              <a:defRPr sz="1200"/>
            </a:lvl1pPr>
          </a:lstStyle>
          <a:p>
            <a:fld id="{7E235DFC-0393-4E13-9D07-10A52DF74BCA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19" cy="466434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8102" y="8829968"/>
            <a:ext cx="2982119" cy="466434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>
              <a:defRPr sz="1200"/>
            </a:lvl1pPr>
          </a:lstStyle>
          <a:p>
            <a:fld id="{587CE0E1-079C-4E69-83A8-EBF768E317B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09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119" cy="464820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33" tIns="46217" rIns="92433" bIns="46217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6/29/2022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4488" y="696913"/>
            <a:ext cx="619283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3" tIns="46217" rIns="92433" bIns="462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3" tIns="46217" rIns="92433" bIns="462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6"/>
            <a:ext cx="2982119" cy="464820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33" tIns="46217" rIns="92433" bIns="46217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209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35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3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414" indent="-337414">
              <a:buFont typeface="Arial" panose="020B0604020202020204" pitchFamily="34" charset="0"/>
              <a:buChar char="•"/>
            </a:pPr>
            <a:endParaRPr lang="es-MX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8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95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9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66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1178" indent="-281178" defTabSz="899590">
              <a:buFont typeface="Arial" panose="020B0604020202020204" pitchFamily="34" charset="0"/>
              <a:buChar char="•"/>
              <a:defRPr/>
            </a:pPr>
            <a:endParaRPr lang="es-MX" sz="1800" dirty="0">
              <a:latin typeface="Open Sans" panose="020B0606030504020204" pitchFamily="34" charset="0"/>
              <a:ea typeface="Calibri" panose="020F0502020204030204" pitchFamily="34" charset="0"/>
            </a:endParaRP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0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37414" indent="-337414">
              <a:buFont typeface="Arial" panose="020B0604020202020204" pitchFamily="34" charset="0"/>
              <a:buChar char="•"/>
            </a:pPr>
            <a:endParaRPr lang="es-MX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2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4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4" y="3517900"/>
            <a:ext cx="22852068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290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folio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541463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020747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541463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020747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6207957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9687241" y="3876416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6207957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9687241" y="7333107"/>
            <a:ext cx="3164822" cy="3162754"/>
          </a:xfrm>
          <a:prstGeom prst="rect">
            <a:avLst/>
          </a:prstGeom>
          <a:effectLst/>
        </p:spPr>
        <p:txBody>
          <a:bodyPr rtlCol="0">
            <a:normAutofit/>
          </a:bodyPr>
          <a:lstStyle>
            <a:lvl1pPr marL="0" indent="0">
              <a:buNone/>
              <a:defRPr sz="3600">
                <a:ln>
                  <a:noFill/>
                </a:ln>
                <a:solidFill>
                  <a:schemeClr val="tx2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825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3BDEF26-05AC-456D-2605-4FA50F1055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84" y="12746278"/>
            <a:ext cx="3274025" cy="6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675110" y="4881389"/>
            <a:ext cx="8127239" cy="7649274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793802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14062556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18318769" y="8706027"/>
            <a:ext cx="4287845" cy="382463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158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103439"/>
            <a:ext cx="24377650" cy="72596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_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93863" y="3517900"/>
            <a:ext cx="9879210" cy="6680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541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>
            <a:extLst>
              <a:ext uri="{FF2B5EF4-FFF2-40B4-BE49-F238E27FC236}">
                <a16:creationId xmlns:a16="http://schemas.microsoft.com/office/drawing/2014/main" id="{CF0ACC5C-622F-4B19-B292-961F1AA093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9692" y="13134046"/>
            <a:ext cx="2100580" cy="42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3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37765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151142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6717544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1283945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5850347" y="3998730"/>
            <a:ext cx="4198348" cy="4198348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5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5519499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19805650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018001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19805650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0254313" y="2995414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0254313" y="7524479"/>
            <a:ext cx="4572000" cy="428943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4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9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072" y="0"/>
            <a:ext cx="12169577" cy="13716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2185649" y="0"/>
            <a:ext cx="12169577" cy="137160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748622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933425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6115233" y="3048000"/>
            <a:ext cx="6710296" cy="8071556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9688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41463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19220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2301786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7679543" y="2997200"/>
            <a:ext cx="5172520" cy="85852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Calibri Light"/>
                <a:cs typeface="Calibri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164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23078202" y="670574"/>
            <a:ext cx="567771" cy="56777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Lato Light"/>
              <a:cs typeface="Lato Ligh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984034" y="640852"/>
            <a:ext cx="738273" cy="553961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2400" b="1" smtClean="0">
                <a:solidFill>
                  <a:schemeClr val="bg1"/>
                </a:solidFill>
                <a:latin typeface="Lato Light"/>
                <a:cs typeface="Lato Light"/>
              </a:rPr>
              <a:pPr algn="ctr"/>
              <a:t>‹Nº›</a:t>
            </a:fld>
            <a:endParaRPr lang="id-ID" sz="2400">
              <a:solidFill>
                <a:schemeClr val="bg1"/>
              </a:solidFill>
              <a:latin typeface="Lato Light"/>
              <a:cs typeface="Lato Ligh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696284" y="12724518"/>
            <a:ext cx="210312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657" r:id="rId3"/>
    <p:sldLayoutId id="2147483752" r:id="rId4"/>
    <p:sldLayoutId id="2147483800" r:id="rId5"/>
    <p:sldLayoutId id="2147483801" r:id="rId6"/>
    <p:sldLayoutId id="2147483802" r:id="rId7"/>
    <p:sldLayoutId id="2147483803" r:id="rId8"/>
    <p:sldLayoutId id="2147483813" r:id="rId9"/>
    <p:sldLayoutId id="2147483819" r:id="rId10"/>
    <p:sldLayoutId id="2147483820" r:id="rId11"/>
    <p:sldLayoutId id="2147483821" r:id="rId12"/>
    <p:sldLayoutId id="2147483822" r:id="rId13"/>
  </p:sldLayoutIdLst>
  <p:hf sldNum="0"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877665" y="4157787"/>
            <a:ext cx="7499985" cy="310854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25457" y="4134998"/>
            <a:ext cx="124911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Tendencias de mortalidad por cáncer en México a nivel nacional</a:t>
            </a:r>
            <a:endParaRPr lang="es-E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cap="sm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Lanzamiento de la Coalición </a:t>
            </a:r>
            <a:r>
              <a:rPr lang="es-ES" sz="4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All.Can</a:t>
            </a:r>
            <a:r>
              <a:rPr lang="es-ES" sz="4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México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7891" y="4157787"/>
            <a:ext cx="207814" cy="2974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4"/>
          <p:cNvSpPr txBox="1"/>
          <p:nvPr/>
        </p:nvSpPr>
        <p:spPr>
          <a:xfrm>
            <a:off x="15957173" y="10761825"/>
            <a:ext cx="7499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junio de 2022</a:t>
            </a:r>
          </a:p>
          <a:p>
            <a:pPr algn="r"/>
            <a:r>
              <a:rPr lang="es-ES" sz="4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Academia Nacional de Medicina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F06166B-8CA3-4323-A9AA-03CE6E2515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65" y="11183064"/>
            <a:ext cx="4505032" cy="902200"/>
          </a:xfrm>
          <a:prstGeom prst="rect">
            <a:avLst/>
          </a:prstGeom>
        </p:spPr>
      </p:pic>
      <p:pic>
        <p:nvPicPr>
          <p:cNvPr id="11" name="Imagen 4">
            <a:extLst>
              <a:ext uri="{FF2B5EF4-FFF2-40B4-BE49-F238E27FC236}">
                <a16:creationId xmlns:a16="http://schemas.microsoft.com/office/drawing/2014/main" id="{AA470E77-1157-4F50-8645-1561BBBBFF3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/>
        </p:blipFill>
        <p:spPr>
          <a:xfrm>
            <a:off x="5889251" y="10067485"/>
            <a:ext cx="3224589" cy="2391003"/>
          </a:xfrm>
          <a:prstGeom prst="rect">
            <a:avLst/>
          </a:prstGeom>
        </p:spPr>
      </p:pic>
      <p:pic>
        <p:nvPicPr>
          <p:cNvPr id="10" name="Imagen 9" descr="Forma, Círculo&#10;&#10;Descripción generada automáticamente">
            <a:extLst>
              <a:ext uri="{FF2B5EF4-FFF2-40B4-BE49-F238E27FC236}">
                <a16:creationId xmlns:a16="http://schemas.microsoft.com/office/drawing/2014/main" id="{703823F4-4AC7-9482-2938-FA3A9C1B1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73" y="9392593"/>
            <a:ext cx="2937106" cy="306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7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7727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4. Mortalidad por grupo de edad: </a:t>
            </a:r>
            <a:r>
              <a:rPr lang="es-MX" sz="6000" b="1" dirty="0">
                <a:solidFill>
                  <a:srgbClr val="33CC33"/>
                </a:solidFill>
                <a:latin typeface="Source Sans Pro"/>
                <a:cs typeface="Source Sans Pro"/>
              </a:rPr>
              <a:t>menores de 5 años</a:t>
            </a:r>
            <a:endParaRPr lang="id-ID" sz="6000" b="1" dirty="0">
              <a:solidFill>
                <a:srgbClr val="33CC33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9" name="TextBox 64">
            <a:extLst>
              <a:ext uri="{FF2B5EF4-FFF2-40B4-BE49-F238E27FC236}">
                <a16:creationId xmlns:a16="http://schemas.microsoft.com/office/drawing/2014/main" id="{D2FCD0FB-6EE0-4810-A78D-966BD1D10C5C}"/>
              </a:ext>
            </a:extLst>
          </p:cNvPr>
          <p:cNvSpPr txBox="1"/>
          <p:nvPr/>
        </p:nvSpPr>
        <p:spPr>
          <a:xfrm>
            <a:off x="3302663" y="9906513"/>
            <a:ext cx="683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enfermedades no transmisibles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B85750D-2F94-4F63-AD95-3721AD09B023}"/>
              </a:ext>
            </a:extLst>
          </p:cNvPr>
          <p:cNvGrpSpPr/>
          <p:nvPr/>
        </p:nvGrpSpPr>
        <p:grpSpPr>
          <a:xfrm>
            <a:off x="1908748" y="2359272"/>
            <a:ext cx="9881252" cy="1938992"/>
            <a:chOff x="2301704" y="5157631"/>
            <a:chExt cx="11160598" cy="1938992"/>
          </a:xfrm>
        </p:grpSpPr>
        <p:sp>
          <p:nvSpPr>
            <p:cNvPr id="11" name="TextBox 62">
              <a:extLst>
                <a:ext uri="{FF2B5EF4-FFF2-40B4-BE49-F238E27FC236}">
                  <a16:creationId xmlns:a16="http://schemas.microsoft.com/office/drawing/2014/main" id="{25508758-50C9-4CCA-B5ED-48448FC1E2AE}"/>
                </a:ext>
              </a:extLst>
            </p:cNvPr>
            <p:cNvSpPr txBox="1"/>
            <p:nvPr/>
          </p:nvSpPr>
          <p:spPr>
            <a:xfrm>
              <a:off x="3125762" y="5157631"/>
              <a:ext cx="103365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Entre los niños menores de 5 años la mortalidad por cáncer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se redujo 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la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última década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ABFC66B8-35FA-41F6-BB5E-D3ED2583F5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704" y="5376647"/>
              <a:ext cx="483499" cy="5298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4" name="TextBox 62">
            <a:extLst>
              <a:ext uri="{FF2B5EF4-FFF2-40B4-BE49-F238E27FC236}">
                <a16:creationId xmlns:a16="http://schemas.microsoft.com/office/drawing/2014/main" id="{EA28B455-1A66-4BA9-A142-F3883DCF8DF2}"/>
              </a:ext>
            </a:extLst>
          </p:cNvPr>
          <p:cNvSpPr txBox="1"/>
          <p:nvPr/>
        </p:nvSpPr>
        <p:spPr>
          <a:xfrm>
            <a:off x="1775296" y="4546444"/>
            <a:ext cx="961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Tasa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estandarizada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por 100 mil habitantes de 0 a 4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años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66AFCE0F-405D-40CF-B430-4F16F38BDA6C}"/>
              </a:ext>
            </a:extLst>
          </p:cNvPr>
          <p:cNvCxnSpPr/>
          <p:nvPr/>
        </p:nvCxnSpPr>
        <p:spPr>
          <a:xfrm>
            <a:off x="3339974" y="10450577"/>
            <a:ext cx="67665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4EADEA1E-57E6-40DA-9ABD-693FFD9DC07B}"/>
              </a:ext>
            </a:extLst>
          </p:cNvPr>
          <p:cNvCxnSpPr/>
          <p:nvPr/>
        </p:nvCxnSpPr>
        <p:spPr>
          <a:xfrm>
            <a:off x="12188825" y="2718225"/>
            <a:ext cx="0" cy="694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9">
            <a:extLst>
              <a:ext uri="{FF2B5EF4-FFF2-40B4-BE49-F238E27FC236}">
                <a16:creationId xmlns:a16="http://schemas.microsoft.com/office/drawing/2014/main" id="{3F4DABB5-6C11-41C2-8CA2-2C1205145AF6}"/>
              </a:ext>
            </a:extLst>
          </p:cNvPr>
          <p:cNvSpPr txBox="1"/>
          <p:nvPr/>
        </p:nvSpPr>
        <p:spPr>
          <a:xfrm>
            <a:off x="5291083" y="5548112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4.7</a:t>
            </a: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37C8B7E3-855C-4F01-A8F2-9E4CA7C63CDF}"/>
              </a:ext>
            </a:extLst>
          </p:cNvPr>
          <p:cNvSpPr txBox="1"/>
          <p:nvPr/>
        </p:nvSpPr>
        <p:spPr>
          <a:xfrm>
            <a:off x="7350625" y="6072955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3.9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9" name="TextBox 66">
            <a:extLst>
              <a:ext uri="{FF2B5EF4-FFF2-40B4-BE49-F238E27FC236}">
                <a16:creationId xmlns:a16="http://schemas.microsoft.com/office/drawing/2014/main" id="{390C664F-E21A-409B-AF08-A17AB0CA7F43}"/>
              </a:ext>
            </a:extLst>
          </p:cNvPr>
          <p:cNvSpPr txBox="1"/>
          <p:nvPr/>
        </p:nvSpPr>
        <p:spPr>
          <a:xfrm>
            <a:off x="7284902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2016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121B507E-1C21-42F2-89F7-7E59217C7309}"/>
              </a:ext>
            </a:extLst>
          </p:cNvPr>
          <p:cNvSpPr txBox="1"/>
          <p:nvPr/>
        </p:nvSpPr>
        <p:spPr>
          <a:xfrm>
            <a:off x="5214943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1" name="Oval 111">
            <a:extLst>
              <a:ext uri="{FF2B5EF4-FFF2-40B4-BE49-F238E27FC236}">
                <a16:creationId xmlns:a16="http://schemas.microsoft.com/office/drawing/2014/main" id="{510F86FF-4E8C-4338-8E29-313486AD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8938102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111">
            <a:extLst>
              <a:ext uri="{FF2B5EF4-FFF2-40B4-BE49-F238E27FC236}">
                <a16:creationId xmlns:a16="http://schemas.microsoft.com/office/drawing/2014/main" id="{6AD395BF-0031-40DA-A93D-50503BC0E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8914397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TextBox 71">
            <a:extLst>
              <a:ext uri="{FF2B5EF4-FFF2-40B4-BE49-F238E27FC236}">
                <a16:creationId xmlns:a16="http://schemas.microsoft.com/office/drawing/2014/main" id="{AB57DF71-0496-4F96-A7D3-1535A2BE16C5}"/>
              </a:ext>
            </a:extLst>
          </p:cNvPr>
          <p:cNvSpPr txBox="1"/>
          <p:nvPr/>
        </p:nvSpPr>
        <p:spPr>
          <a:xfrm>
            <a:off x="3193345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2000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id="{95DD35D6-6026-4CEC-8A6B-BBBC91842230}"/>
              </a:ext>
            </a:extLst>
          </p:cNvPr>
          <p:cNvSpPr txBox="1"/>
          <p:nvPr/>
        </p:nvSpPr>
        <p:spPr>
          <a:xfrm>
            <a:off x="3237225" y="5508616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4.8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5C5897D6-1EB2-4EAA-BFC2-C51BE94FFAE8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8946996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26" name="Oval 111">
              <a:extLst>
                <a:ext uri="{FF2B5EF4-FFF2-40B4-BE49-F238E27FC236}">
                  <a16:creationId xmlns:a16="http://schemas.microsoft.com/office/drawing/2014/main" id="{4CBF95EE-3223-4E0B-A058-BA2B5B307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TextBox 137">
              <a:extLst>
                <a:ext uri="{FF2B5EF4-FFF2-40B4-BE49-F238E27FC236}">
                  <a16:creationId xmlns:a16="http://schemas.microsoft.com/office/drawing/2014/main" id="{9BFCAF52-D291-4CFA-B1CA-E60398ADAAC5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4.4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73">
            <a:extLst>
              <a:ext uri="{FF2B5EF4-FFF2-40B4-BE49-F238E27FC236}">
                <a16:creationId xmlns:a16="http://schemas.microsoft.com/office/drawing/2014/main" id="{2A3AC4A8-5B2C-4D09-890E-67A52758ECAE}"/>
              </a:ext>
            </a:extLst>
          </p:cNvPr>
          <p:cNvSpPr/>
          <p:nvPr/>
        </p:nvSpPr>
        <p:spPr>
          <a:xfrm>
            <a:off x="3338854" y="6043488"/>
            <a:ext cx="658368" cy="220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73">
            <a:extLst>
              <a:ext uri="{FF2B5EF4-FFF2-40B4-BE49-F238E27FC236}">
                <a16:creationId xmlns:a16="http://schemas.microsoft.com/office/drawing/2014/main" id="{C50A7120-ED33-4C2C-A779-FA67DBB3E3C6}"/>
              </a:ext>
            </a:extLst>
          </p:cNvPr>
          <p:cNvSpPr/>
          <p:nvPr/>
        </p:nvSpPr>
        <p:spPr>
          <a:xfrm>
            <a:off x="7407440" y="6621045"/>
            <a:ext cx="658368" cy="162938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73">
            <a:extLst>
              <a:ext uri="{FF2B5EF4-FFF2-40B4-BE49-F238E27FC236}">
                <a16:creationId xmlns:a16="http://schemas.microsoft.com/office/drawing/2014/main" id="{33CA0527-A21A-41F7-BBB0-BDCF5185726E}"/>
              </a:ext>
            </a:extLst>
          </p:cNvPr>
          <p:cNvSpPr/>
          <p:nvPr/>
        </p:nvSpPr>
        <p:spPr>
          <a:xfrm>
            <a:off x="5372395" y="6120761"/>
            <a:ext cx="658368" cy="21431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20">
            <a:extLst>
              <a:ext uri="{FF2B5EF4-FFF2-40B4-BE49-F238E27FC236}">
                <a16:creationId xmlns:a16="http://schemas.microsoft.com/office/drawing/2014/main" id="{062377CC-CE5A-4B79-85A8-2E4B70AFC540}"/>
              </a:ext>
            </a:extLst>
          </p:cNvPr>
          <p:cNvSpPr txBox="1">
            <a:spLocks/>
          </p:cNvSpPr>
          <p:nvPr/>
        </p:nvSpPr>
        <p:spPr>
          <a:xfrm rot="16200000">
            <a:off x="2916134" y="7202598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5557B5A6-C985-4546-97CE-5112DAED86FA}"/>
              </a:ext>
            </a:extLst>
          </p:cNvPr>
          <p:cNvSpPr txBox="1">
            <a:spLocks/>
          </p:cNvSpPr>
          <p:nvPr/>
        </p:nvSpPr>
        <p:spPr>
          <a:xfrm rot="16200000">
            <a:off x="4959456" y="7236045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523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5E88DDB3-4D65-46A9-96FF-CB966BF25046}"/>
              </a:ext>
            </a:extLst>
          </p:cNvPr>
          <p:cNvSpPr txBox="1">
            <a:spLocks/>
          </p:cNvSpPr>
          <p:nvPr/>
        </p:nvSpPr>
        <p:spPr>
          <a:xfrm rot="16200000">
            <a:off x="6982154" y="7210682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436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71">
            <a:extLst>
              <a:ext uri="{FF2B5EF4-FFF2-40B4-BE49-F238E27FC236}">
                <a16:creationId xmlns:a16="http://schemas.microsoft.com/office/drawing/2014/main" id="{1B34CDD7-4125-453A-BB67-8F4F3830DB86}"/>
              </a:ext>
            </a:extLst>
          </p:cNvPr>
          <p:cNvSpPr txBox="1"/>
          <p:nvPr/>
        </p:nvSpPr>
        <p:spPr>
          <a:xfrm>
            <a:off x="9259166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2019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35" name="TextBox 69">
            <a:extLst>
              <a:ext uri="{FF2B5EF4-FFF2-40B4-BE49-F238E27FC236}">
                <a16:creationId xmlns:a16="http://schemas.microsoft.com/office/drawing/2014/main" id="{365F9EFC-09EA-4650-9B7C-93B2B11FFF4A}"/>
              </a:ext>
            </a:extLst>
          </p:cNvPr>
          <p:cNvSpPr txBox="1"/>
          <p:nvPr/>
        </p:nvSpPr>
        <p:spPr>
          <a:xfrm>
            <a:off x="9303046" y="5961859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4.0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36" name="Oval 111">
            <a:extLst>
              <a:ext uri="{FF2B5EF4-FFF2-40B4-BE49-F238E27FC236}">
                <a16:creationId xmlns:a16="http://schemas.microsoft.com/office/drawing/2014/main" id="{9DDA14E1-AFBE-4A95-9292-574DB8AB9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8873485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7" name="Rectangle 73">
            <a:extLst>
              <a:ext uri="{FF2B5EF4-FFF2-40B4-BE49-F238E27FC236}">
                <a16:creationId xmlns:a16="http://schemas.microsoft.com/office/drawing/2014/main" id="{E913A533-C10D-486E-975C-CD33E0251741}"/>
              </a:ext>
            </a:extLst>
          </p:cNvPr>
          <p:cNvSpPr/>
          <p:nvPr/>
        </p:nvSpPr>
        <p:spPr>
          <a:xfrm>
            <a:off x="9404674" y="6489763"/>
            <a:ext cx="700615" cy="1682963"/>
          </a:xfrm>
          <a:prstGeom prst="rect">
            <a:avLst/>
          </a:prstGeom>
          <a:solidFill>
            <a:srgbClr val="FC9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4AD1AB51-BD08-4945-AA39-FA09C0A2DBDA}"/>
              </a:ext>
            </a:extLst>
          </p:cNvPr>
          <p:cNvSpPr txBox="1">
            <a:spLocks/>
          </p:cNvSpPr>
          <p:nvPr/>
        </p:nvSpPr>
        <p:spPr>
          <a:xfrm rot="16200000">
            <a:off x="8981955" y="7129087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431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206308EA-2B49-468E-9A74-754444E74277}"/>
              </a:ext>
            </a:extLst>
          </p:cNvPr>
          <p:cNvCxnSpPr/>
          <p:nvPr/>
        </p:nvCxnSpPr>
        <p:spPr>
          <a:xfrm>
            <a:off x="17795631" y="6447685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7CB74DED-EC64-46A8-9DB3-6789AAD21AF5}"/>
              </a:ext>
            </a:extLst>
          </p:cNvPr>
          <p:cNvCxnSpPr>
            <a:cxnSpLocks/>
          </p:cNvCxnSpPr>
          <p:nvPr/>
        </p:nvCxnSpPr>
        <p:spPr>
          <a:xfrm rot="16200000">
            <a:off x="17666679" y="6459409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2">
            <a:extLst>
              <a:ext uri="{FF2B5EF4-FFF2-40B4-BE49-F238E27FC236}">
                <a16:creationId xmlns:a16="http://schemas.microsoft.com/office/drawing/2014/main" id="{3808ABCE-15E1-4A85-9BCC-63121473BF6C}"/>
              </a:ext>
            </a:extLst>
          </p:cNvPr>
          <p:cNvSpPr txBox="1"/>
          <p:nvPr/>
        </p:nvSpPr>
        <p:spPr>
          <a:xfrm>
            <a:off x="13712442" y="5535986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Alta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2" name="TextBox 62">
            <a:extLst>
              <a:ext uri="{FF2B5EF4-FFF2-40B4-BE49-F238E27FC236}">
                <a16:creationId xmlns:a16="http://schemas.microsoft.com/office/drawing/2014/main" id="{C1CAD717-477D-4846-8F80-FBC6CF16D526}"/>
              </a:ext>
            </a:extLst>
          </p:cNvPr>
          <p:cNvSpPr txBox="1"/>
          <p:nvPr/>
        </p:nvSpPr>
        <p:spPr>
          <a:xfrm>
            <a:off x="12529158" y="8643498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6" name="TextBox 62">
            <a:extLst>
              <a:ext uri="{FF2B5EF4-FFF2-40B4-BE49-F238E27FC236}">
                <a16:creationId xmlns:a16="http://schemas.microsoft.com/office/drawing/2014/main" id="{DF750DAE-05EE-4839-921B-4512C44FD0E9}"/>
              </a:ext>
            </a:extLst>
          </p:cNvPr>
          <p:cNvSpPr txBox="1"/>
          <p:nvPr/>
        </p:nvSpPr>
        <p:spPr>
          <a:xfrm>
            <a:off x="20314799" y="8696163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desfavorable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7" name="TextBox 62">
            <a:extLst>
              <a:ext uri="{FF2B5EF4-FFF2-40B4-BE49-F238E27FC236}">
                <a16:creationId xmlns:a16="http://schemas.microsoft.com/office/drawing/2014/main" id="{1F76E88C-9294-41E6-B778-35A21A6A7EB3}"/>
              </a:ext>
            </a:extLst>
          </p:cNvPr>
          <p:cNvSpPr txBox="1"/>
          <p:nvPr/>
        </p:nvSpPr>
        <p:spPr>
          <a:xfrm>
            <a:off x="13751507" y="12107408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Baja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8" name="TextBox 137">
            <a:extLst>
              <a:ext uri="{FF2B5EF4-FFF2-40B4-BE49-F238E27FC236}">
                <a16:creationId xmlns:a16="http://schemas.microsoft.com/office/drawing/2014/main" id="{951C54E2-62F2-4351-8849-5FBE8EDED2A4}"/>
              </a:ext>
            </a:extLst>
          </p:cNvPr>
          <p:cNvSpPr txBox="1"/>
          <p:nvPr/>
        </p:nvSpPr>
        <p:spPr>
          <a:xfrm>
            <a:off x="5204645" y="90826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4.2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137">
            <a:extLst>
              <a:ext uri="{FF2B5EF4-FFF2-40B4-BE49-F238E27FC236}">
                <a16:creationId xmlns:a16="http://schemas.microsoft.com/office/drawing/2014/main" id="{DAAB3B02-80BE-45A2-A50F-BD9B57C6AD7D}"/>
              </a:ext>
            </a:extLst>
          </p:cNvPr>
          <p:cNvSpPr txBox="1"/>
          <p:nvPr/>
        </p:nvSpPr>
        <p:spPr>
          <a:xfrm>
            <a:off x="7232284" y="9052398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4.0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137">
            <a:extLst>
              <a:ext uri="{FF2B5EF4-FFF2-40B4-BE49-F238E27FC236}">
                <a16:creationId xmlns:a16="http://schemas.microsoft.com/office/drawing/2014/main" id="{0BDCB931-2F62-42DE-B715-9F8A7CD8BCEC}"/>
              </a:ext>
            </a:extLst>
          </p:cNvPr>
          <p:cNvSpPr txBox="1"/>
          <p:nvPr/>
        </p:nvSpPr>
        <p:spPr>
          <a:xfrm>
            <a:off x="9203843" y="90248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ADF5EDB-60CA-468A-A507-9E6134D378DF}"/>
              </a:ext>
            </a:extLst>
          </p:cNvPr>
          <p:cNvGrpSpPr>
            <a:grpSpLocks noChangeAspect="1"/>
          </p:cNvGrpSpPr>
          <p:nvPr/>
        </p:nvGrpSpPr>
        <p:grpSpPr>
          <a:xfrm>
            <a:off x="16202451" y="6449354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52" name="Oval 111">
              <a:extLst>
                <a:ext uri="{FF2B5EF4-FFF2-40B4-BE49-F238E27FC236}">
                  <a16:creationId xmlns:a16="http://schemas.microsoft.com/office/drawing/2014/main" id="{40BF1015-2E3E-42D3-982F-109874E66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3" name="TextBox 137">
              <a:extLst>
                <a:ext uri="{FF2B5EF4-FFF2-40B4-BE49-F238E27FC236}">
                  <a16:creationId xmlns:a16="http://schemas.microsoft.com/office/drawing/2014/main" id="{56BD0AA5-D0B4-4A63-BC2E-9249CF9EDE23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TextBox 62">
            <a:extLst>
              <a:ext uri="{FF2B5EF4-FFF2-40B4-BE49-F238E27FC236}">
                <a16:creationId xmlns:a16="http://schemas.microsoft.com/office/drawing/2014/main" id="{5850225C-19B5-4ADF-9A7A-2FF0EEE4E8EB}"/>
              </a:ext>
            </a:extLst>
          </p:cNvPr>
          <p:cNvSpPr txBox="1"/>
          <p:nvPr/>
        </p:nvSpPr>
        <p:spPr>
          <a:xfrm>
            <a:off x="14785309" y="6489763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Leucemia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61">
            <a:extLst>
              <a:ext uri="{FF2B5EF4-FFF2-40B4-BE49-F238E27FC236}">
                <a16:creationId xmlns:a16="http://schemas.microsoft.com/office/drawing/2014/main" id="{7FB95DD8-E424-41E4-939B-EDA4C5CBB9D2}"/>
              </a:ext>
            </a:extLst>
          </p:cNvPr>
          <p:cNvSpPr txBox="1"/>
          <p:nvPr/>
        </p:nvSpPr>
        <p:spPr>
          <a:xfrm>
            <a:off x="13711612" y="2562117"/>
            <a:ext cx="780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Principales </a:t>
            </a:r>
            <a:r>
              <a:rPr lang="es-MX" sz="2400" b="1" dirty="0" err="1">
                <a:solidFill>
                  <a:schemeClr val="tx2"/>
                </a:solidFill>
                <a:latin typeface="Source Sans Pro"/>
                <a:cs typeface="Source Sans Pro"/>
              </a:rPr>
              <a:t>subcausas</a:t>
            </a:r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 entre neoplasias malignas en 2019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57" name="TextBox 62">
            <a:extLst>
              <a:ext uri="{FF2B5EF4-FFF2-40B4-BE49-F238E27FC236}">
                <a16:creationId xmlns:a16="http://schemas.microsoft.com/office/drawing/2014/main" id="{691280D6-DFCA-4B8E-8A77-035BA9974EBF}"/>
              </a:ext>
            </a:extLst>
          </p:cNvPr>
          <p:cNvSpPr txBox="1"/>
          <p:nvPr/>
        </p:nvSpPr>
        <p:spPr>
          <a:xfrm>
            <a:off x="13751507" y="3032061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Leucemia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915AFB68-0AED-4A21-904A-87B5ED443E4A}"/>
              </a:ext>
            </a:extLst>
          </p:cNvPr>
          <p:cNvSpPr txBox="1"/>
          <p:nvPr/>
        </p:nvSpPr>
        <p:spPr>
          <a:xfrm>
            <a:off x="19254912" y="3032061"/>
            <a:ext cx="223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Riñón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Oval 111">
            <a:extLst>
              <a:ext uri="{FF2B5EF4-FFF2-40B4-BE49-F238E27FC236}">
                <a16:creationId xmlns:a16="http://schemas.microsoft.com/office/drawing/2014/main" id="{FD4CCA1C-9C0D-42EC-9A42-B7622AA9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509" y="3778920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1" name="Oval 111">
            <a:extLst>
              <a:ext uri="{FF2B5EF4-FFF2-40B4-BE49-F238E27FC236}">
                <a16:creationId xmlns:a16="http://schemas.microsoft.com/office/drawing/2014/main" id="{7B81932C-E656-46B6-A094-5C62DF48F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6724" y="3775093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47676349-3304-47E1-957A-7C1B4257EEB6}"/>
              </a:ext>
            </a:extLst>
          </p:cNvPr>
          <p:cNvSpPr txBox="1"/>
          <p:nvPr/>
        </p:nvSpPr>
        <p:spPr>
          <a:xfrm>
            <a:off x="15468303" y="2953444"/>
            <a:ext cx="246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Cerebrales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sist.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nervioso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val 111">
            <a:extLst>
              <a:ext uri="{FF2B5EF4-FFF2-40B4-BE49-F238E27FC236}">
                <a16:creationId xmlns:a16="http://schemas.microsoft.com/office/drawing/2014/main" id="{9C41E042-7B30-4E63-B302-4B71FE53E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6227" y="377019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0" name="TextBox 62">
            <a:extLst>
              <a:ext uri="{FF2B5EF4-FFF2-40B4-BE49-F238E27FC236}">
                <a16:creationId xmlns:a16="http://schemas.microsoft.com/office/drawing/2014/main" id="{379BE5A9-B22F-4188-8FC5-BA09F02ED70C}"/>
              </a:ext>
            </a:extLst>
          </p:cNvPr>
          <p:cNvSpPr txBox="1"/>
          <p:nvPr/>
        </p:nvSpPr>
        <p:spPr>
          <a:xfrm>
            <a:off x="17632470" y="3030123"/>
            <a:ext cx="2011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Hígado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" name="TextBox 137">
            <a:extLst>
              <a:ext uri="{FF2B5EF4-FFF2-40B4-BE49-F238E27FC236}">
                <a16:creationId xmlns:a16="http://schemas.microsoft.com/office/drawing/2014/main" id="{F2C5CAF3-733D-4442-8D9E-AF90CA02F849}"/>
              </a:ext>
            </a:extLst>
          </p:cNvPr>
          <p:cNvSpPr txBox="1"/>
          <p:nvPr/>
        </p:nvSpPr>
        <p:spPr>
          <a:xfrm>
            <a:off x="14235156" y="3925852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48.3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137">
            <a:extLst>
              <a:ext uri="{FF2B5EF4-FFF2-40B4-BE49-F238E27FC236}">
                <a16:creationId xmlns:a16="http://schemas.microsoft.com/office/drawing/2014/main" id="{10572FBB-070D-4C51-8409-89446FE06C08}"/>
              </a:ext>
            </a:extLst>
          </p:cNvPr>
          <p:cNvSpPr txBox="1"/>
          <p:nvPr/>
        </p:nvSpPr>
        <p:spPr>
          <a:xfrm>
            <a:off x="16182566" y="393458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137">
            <a:extLst>
              <a:ext uri="{FF2B5EF4-FFF2-40B4-BE49-F238E27FC236}">
                <a16:creationId xmlns:a16="http://schemas.microsoft.com/office/drawing/2014/main" id="{617108FD-FB2B-49B7-AC78-608D76703D34}"/>
              </a:ext>
            </a:extLst>
          </p:cNvPr>
          <p:cNvSpPr txBox="1"/>
          <p:nvPr/>
        </p:nvSpPr>
        <p:spPr>
          <a:xfrm>
            <a:off x="18028304" y="392585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val 111">
            <a:extLst>
              <a:ext uri="{FF2B5EF4-FFF2-40B4-BE49-F238E27FC236}">
                <a16:creationId xmlns:a16="http://schemas.microsoft.com/office/drawing/2014/main" id="{4250DEDA-05F4-46D5-9973-3C66248E6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4267" y="3753029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5" name="TextBox 137">
            <a:extLst>
              <a:ext uri="{FF2B5EF4-FFF2-40B4-BE49-F238E27FC236}">
                <a16:creationId xmlns:a16="http://schemas.microsoft.com/office/drawing/2014/main" id="{837E4E66-34DE-4E4A-AA3C-C2F9FA8AF2B7}"/>
              </a:ext>
            </a:extLst>
          </p:cNvPr>
          <p:cNvSpPr txBox="1"/>
          <p:nvPr/>
        </p:nvSpPr>
        <p:spPr>
          <a:xfrm>
            <a:off x="19850109" y="391251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4.4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Oval 111">
            <a:extLst>
              <a:ext uri="{FF2B5EF4-FFF2-40B4-BE49-F238E27FC236}">
                <a16:creationId xmlns:a16="http://schemas.microsoft.com/office/drawing/2014/main" id="{149E02A4-1804-4CE7-A2C5-C3D21B113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1117807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77" name="Oval 111">
            <a:extLst>
              <a:ext uri="{FF2B5EF4-FFF2-40B4-BE49-F238E27FC236}">
                <a16:creationId xmlns:a16="http://schemas.microsoft.com/office/drawing/2014/main" id="{E7263EA7-BCCA-4FF8-B492-E3EB74E36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11154366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7F4D5B52-0029-4C39-85B6-90CC475F1DFD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11186965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79" name="Oval 111">
              <a:extLst>
                <a:ext uri="{FF2B5EF4-FFF2-40B4-BE49-F238E27FC236}">
                  <a16:creationId xmlns:a16="http://schemas.microsoft.com/office/drawing/2014/main" id="{B102D454-6542-495E-8EC6-E36970D8F7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0" name="TextBox 137">
              <a:extLst>
                <a:ext uri="{FF2B5EF4-FFF2-40B4-BE49-F238E27FC236}">
                  <a16:creationId xmlns:a16="http://schemas.microsoft.com/office/drawing/2014/main" id="{B0EE7602-D97E-472E-A86D-6B5931658D9F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1.3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1" name="Oval 111">
            <a:extLst>
              <a:ext uri="{FF2B5EF4-FFF2-40B4-BE49-F238E27FC236}">
                <a16:creationId xmlns:a16="http://schemas.microsoft.com/office/drawing/2014/main" id="{FEE9976C-EE97-48BF-90F5-D4BF7081B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11113454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2" name="TextBox 137">
            <a:extLst>
              <a:ext uri="{FF2B5EF4-FFF2-40B4-BE49-F238E27FC236}">
                <a16:creationId xmlns:a16="http://schemas.microsoft.com/office/drawing/2014/main" id="{587D86B0-3401-4948-80A6-8643FE352023}"/>
              </a:ext>
            </a:extLst>
          </p:cNvPr>
          <p:cNvSpPr txBox="1"/>
          <p:nvPr/>
        </p:nvSpPr>
        <p:spPr>
          <a:xfrm>
            <a:off x="5204645" y="113225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137">
            <a:extLst>
              <a:ext uri="{FF2B5EF4-FFF2-40B4-BE49-F238E27FC236}">
                <a16:creationId xmlns:a16="http://schemas.microsoft.com/office/drawing/2014/main" id="{2FFBE225-B8B7-4C7B-A221-8E6FA3D46188}"/>
              </a:ext>
            </a:extLst>
          </p:cNvPr>
          <p:cNvSpPr txBox="1"/>
          <p:nvPr/>
        </p:nvSpPr>
        <p:spPr>
          <a:xfrm>
            <a:off x="7232284" y="1129236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1.6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TextBox 137">
            <a:extLst>
              <a:ext uri="{FF2B5EF4-FFF2-40B4-BE49-F238E27FC236}">
                <a16:creationId xmlns:a16="http://schemas.microsoft.com/office/drawing/2014/main" id="{8EE90FF7-D67E-48AF-8591-D83793046B41}"/>
              </a:ext>
            </a:extLst>
          </p:cNvPr>
          <p:cNvSpPr txBox="1"/>
          <p:nvPr/>
        </p:nvSpPr>
        <p:spPr>
          <a:xfrm>
            <a:off x="9203843" y="112647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1.7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5" name="Grupo 84">
            <a:extLst>
              <a:ext uri="{FF2B5EF4-FFF2-40B4-BE49-F238E27FC236}">
                <a16:creationId xmlns:a16="http://schemas.microsoft.com/office/drawing/2014/main" id="{2366ED31-7E22-40DD-B6D2-18B1A874E2AA}"/>
              </a:ext>
            </a:extLst>
          </p:cNvPr>
          <p:cNvGrpSpPr>
            <a:grpSpLocks noChangeAspect="1"/>
          </p:cNvGrpSpPr>
          <p:nvPr/>
        </p:nvGrpSpPr>
        <p:grpSpPr>
          <a:xfrm>
            <a:off x="17524246" y="8464148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86" name="Oval 111">
              <a:extLst>
                <a:ext uri="{FF2B5EF4-FFF2-40B4-BE49-F238E27FC236}">
                  <a16:creationId xmlns:a16="http://schemas.microsoft.com/office/drawing/2014/main" id="{0FF1938E-FBC9-4EAE-8833-B2AE68578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87" name="TextBox 137">
              <a:extLst>
                <a:ext uri="{FF2B5EF4-FFF2-40B4-BE49-F238E27FC236}">
                  <a16:creationId xmlns:a16="http://schemas.microsoft.com/office/drawing/2014/main" id="{CE5A4421-8707-4259-B84E-870A022A61A4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8" name="TextBox 62">
            <a:extLst>
              <a:ext uri="{FF2B5EF4-FFF2-40B4-BE49-F238E27FC236}">
                <a16:creationId xmlns:a16="http://schemas.microsoft.com/office/drawing/2014/main" id="{E8160D33-9E9A-4633-AAA1-A0DDEEAF1ED3}"/>
              </a:ext>
            </a:extLst>
          </p:cNvPr>
          <p:cNvSpPr txBox="1"/>
          <p:nvPr/>
        </p:nvSpPr>
        <p:spPr>
          <a:xfrm>
            <a:off x="18176961" y="8501132"/>
            <a:ext cx="300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Hígado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id="{EEF67EC7-2CDE-4546-89BB-190620D229DC}"/>
              </a:ext>
            </a:extLst>
          </p:cNvPr>
          <p:cNvGrpSpPr>
            <a:grpSpLocks noChangeAspect="1"/>
          </p:cNvGrpSpPr>
          <p:nvPr/>
        </p:nvGrpSpPr>
        <p:grpSpPr>
          <a:xfrm>
            <a:off x="17506991" y="7511700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90" name="Oval 111">
              <a:extLst>
                <a:ext uri="{FF2B5EF4-FFF2-40B4-BE49-F238E27FC236}">
                  <a16:creationId xmlns:a16="http://schemas.microsoft.com/office/drawing/2014/main" id="{E810C2C6-2855-44CD-9F9B-E972ADDE4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1" name="TextBox 137">
              <a:extLst>
                <a:ext uri="{FF2B5EF4-FFF2-40B4-BE49-F238E27FC236}">
                  <a16:creationId xmlns:a16="http://schemas.microsoft.com/office/drawing/2014/main" id="{A5BA2BF3-1161-4C90-AF5B-3FB5E7103389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2" name="TextBox 62">
            <a:extLst>
              <a:ext uri="{FF2B5EF4-FFF2-40B4-BE49-F238E27FC236}">
                <a16:creationId xmlns:a16="http://schemas.microsoft.com/office/drawing/2014/main" id="{1DCF22FB-08D1-4429-8132-6AFB2389D1B5}"/>
              </a:ext>
            </a:extLst>
          </p:cNvPr>
          <p:cNvSpPr txBox="1"/>
          <p:nvPr/>
        </p:nvSpPr>
        <p:spPr>
          <a:xfrm>
            <a:off x="18159706" y="7548684"/>
            <a:ext cx="432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Cerebrales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sistema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nervioso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61">
            <a:extLst>
              <a:ext uri="{FF2B5EF4-FFF2-40B4-BE49-F238E27FC236}">
                <a16:creationId xmlns:a16="http://schemas.microsoft.com/office/drawing/2014/main" id="{3903A080-6F27-4FEA-B67E-79CA6BF4BE76}"/>
              </a:ext>
            </a:extLst>
          </p:cNvPr>
          <p:cNvSpPr txBox="1"/>
          <p:nvPr/>
        </p:nvSpPr>
        <p:spPr>
          <a:xfrm>
            <a:off x="2729484" y="10545689"/>
            <a:ext cx="814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todas las enfermedades (menos lesiones)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233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206261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4. Mortalidad por grupo de edad: </a:t>
            </a:r>
            <a:r>
              <a:rPr lang="es-MX" sz="6000" b="1" dirty="0">
                <a:solidFill>
                  <a:srgbClr val="577BBD"/>
                </a:solidFill>
                <a:latin typeface="Source Sans Pro"/>
                <a:cs typeface="Source Sans Pro"/>
              </a:rPr>
              <a:t>niños y adolescentes (5-19)</a:t>
            </a:r>
            <a:endParaRPr lang="id-ID" sz="6000" b="1" dirty="0">
              <a:solidFill>
                <a:srgbClr val="577BBD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9" name="TextBox 64">
            <a:extLst>
              <a:ext uri="{FF2B5EF4-FFF2-40B4-BE49-F238E27FC236}">
                <a16:creationId xmlns:a16="http://schemas.microsoft.com/office/drawing/2014/main" id="{FBB3B830-BBC8-4BD2-8985-D14838EE495F}"/>
              </a:ext>
            </a:extLst>
          </p:cNvPr>
          <p:cNvSpPr txBox="1"/>
          <p:nvPr/>
        </p:nvSpPr>
        <p:spPr>
          <a:xfrm>
            <a:off x="3302663" y="9906513"/>
            <a:ext cx="683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enfermedades no transmisibles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5908961A-110A-4F34-875C-4ECA309649F8}"/>
              </a:ext>
            </a:extLst>
          </p:cNvPr>
          <p:cNvGrpSpPr/>
          <p:nvPr/>
        </p:nvGrpSpPr>
        <p:grpSpPr>
          <a:xfrm>
            <a:off x="1908748" y="2359272"/>
            <a:ext cx="9881252" cy="1938992"/>
            <a:chOff x="2301704" y="5157631"/>
            <a:chExt cx="11160598" cy="1938992"/>
          </a:xfrm>
        </p:grpSpPr>
        <p:sp>
          <p:nvSpPr>
            <p:cNvPr id="11" name="TextBox 62">
              <a:extLst>
                <a:ext uri="{FF2B5EF4-FFF2-40B4-BE49-F238E27FC236}">
                  <a16:creationId xmlns:a16="http://schemas.microsoft.com/office/drawing/2014/main" id="{A10C4368-9C14-43CB-9CC5-8A883E59BE6D}"/>
                </a:ext>
              </a:extLst>
            </p:cNvPr>
            <p:cNvSpPr txBox="1"/>
            <p:nvPr/>
          </p:nvSpPr>
          <p:spPr>
            <a:xfrm>
              <a:off x="3125762" y="5157631"/>
              <a:ext cx="103365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Entre los niños y adolescentes la mortalidad por cáncer se ha mantenido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constante 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las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dos últimas décadas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E2DA892A-3F10-4C73-8533-6D4E5548DB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704" y="5376647"/>
              <a:ext cx="483499" cy="5298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4" name="TextBox 62">
            <a:extLst>
              <a:ext uri="{FF2B5EF4-FFF2-40B4-BE49-F238E27FC236}">
                <a16:creationId xmlns:a16="http://schemas.microsoft.com/office/drawing/2014/main" id="{C718B60E-328F-4D68-99C3-0BC771D8E9D3}"/>
              </a:ext>
            </a:extLst>
          </p:cNvPr>
          <p:cNvSpPr txBox="1"/>
          <p:nvPr/>
        </p:nvSpPr>
        <p:spPr>
          <a:xfrm>
            <a:off x="1775296" y="4546444"/>
            <a:ext cx="961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Tasa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estandarizada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por 100 mil habitantes de 5 a 19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años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5753B1F5-FAD8-456E-9E56-A90AA59ADF40}"/>
              </a:ext>
            </a:extLst>
          </p:cNvPr>
          <p:cNvCxnSpPr/>
          <p:nvPr/>
        </p:nvCxnSpPr>
        <p:spPr>
          <a:xfrm>
            <a:off x="3339974" y="10450577"/>
            <a:ext cx="67665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1C8A86D-483D-4B06-B952-478DD4B826FA}"/>
              </a:ext>
            </a:extLst>
          </p:cNvPr>
          <p:cNvCxnSpPr/>
          <p:nvPr/>
        </p:nvCxnSpPr>
        <p:spPr>
          <a:xfrm>
            <a:off x="12188825" y="2718225"/>
            <a:ext cx="0" cy="694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9">
            <a:extLst>
              <a:ext uri="{FF2B5EF4-FFF2-40B4-BE49-F238E27FC236}">
                <a16:creationId xmlns:a16="http://schemas.microsoft.com/office/drawing/2014/main" id="{9B9666F9-BE92-464C-A563-8829ED3B4731}"/>
              </a:ext>
            </a:extLst>
          </p:cNvPr>
          <p:cNvSpPr txBox="1"/>
          <p:nvPr/>
        </p:nvSpPr>
        <p:spPr>
          <a:xfrm>
            <a:off x="5291082" y="5312384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5.6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94DA0AD2-841F-444A-99E3-3303DCADFE2C}"/>
              </a:ext>
            </a:extLst>
          </p:cNvPr>
          <p:cNvSpPr txBox="1"/>
          <p:nvPr/>
        </p:nvSpPr>
        <p:spPr>
          <a:xfrm>
            <a:off x="7350624" y="5485537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5.4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9" name="TextBox 66">
            <a:extLst>
              <a:ext uri="{FF2B5EF4-FFF2-40B4-BE49-F238E27FC236}">
                <a16:creationId xmlns:a16="http://schemas.microsoft.com/office/drawing/2014/main" id="{C7751D80-FC73-4FED-AE53-777D2EE5F016}"/>
              </a:ext>
            </a:extLst>
          </p:cNvPr>
          <p:cNvSpPr txBox="1"/>
          <p:nvPr/>
        </p:nvSpPr>
        <p:spPr>
          <a:xfrm>
            <a:off x="7284902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2016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B2C73301-1CFE-42F2-87B4-EF84001E7394}"/>
              </a:ext>
            </a:extLst>
          </p:cNvPr>
          <p:cNvSpPr txBox="1"/>
          <p:nvPr/>
        </p:nvSpPr>
        <p:spPr>
          <a:xfrm>
            <a:off x="5214943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1" name="Oval 111">
            <a:extLst>
              <a:ext uri="{FF2B5EF4-FFF2-40B4-BE49-F238E27FC236}">
                <a16:creationId xmlns:a16="http://schemas.microsoft.com/office/drawing/2014/main" id="{A719AAE9-5793-4A16-B7A4-4B770D390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8938102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111">
            <a:extLst>
              <a:ext uri="{FF2B5EF4-FFF2-40B4-BE49-F238E27FC236}">
                <a16:creationId xmlns:a16="http://schemas.microsoft.com/office/drawing/2014/main" id="{98FD3F7A-DCA3-4507-8FDF-BFF672822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8914397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TextBox 71">
            <a:extLst>
              <a:ext uri="{FF2B5EF4-FFF2-40B4-BE49-F238E27FC236}">
                <a16:creationId xmlns:a16="http://schemas.microsoft.com/office/drawing/2014/main" id="{BB6C1462-2D9E-4D05-A748-0295812B8AE1}"/>
              </a:ext>
            </a:extLst>
          </p:cNvPr>
          <p:cNvSpPr txBox="1"/>
          <p:nvPr/>
        </p:nvSpPr>
        <p:spPr>
          <a:xfrm>
            <a:off x="3193345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2000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id="{351D5724-AA6B-4C5B-8698-11210E0AC8BC}"/>
              </a:ext>
            </a:extLst>
          </p:cNvPr>
          <p:cNvSpPr txBox="1"/>
          <p:nvPr/>
        </p:nvSpPr>
        <p:spPr>
          <a:xfrm>
            <a:off x="3237224" y="5483902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5.4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498BA899-A46B-44E4-B3DB-D2C29386BE68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8946996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26" name="Oval 111">
              <a:extLst>
                <a:ext uri="{FF2B5EF4-FFF2-40B4-BE49-F238E27FC236}">
                  <a16:creationId xmlns:a16="http://schemas.microsoft.com/office/drawing/2014/main" id="{21073600-49C8-40ED-AE21-54C0BCE2A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TextBox 137">
              <a:extLst>
                <a:ext uri="{FF2B5EF4-FFF2-40B4-BE49-F238E27FC236}">
                  <a16:creationId xmlns:a16="http://schemas.microsoft.com/office/drawing/2014/main" id="{00203413-6EFF-463F-A0D3-79F0A4FF1D82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31.4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73">
            <a:extLst>
              <a:ext uri="{FF2B5EF4-FFF2-40B4-BE49-F238E27FC236}">
                <a16:creationId xmlns:a16="http://schemas.microsoft.com/office/drawing/2014/main" id="{1E1548EA-A9F2-4B4E-8D5E-3C74BDBF29D5}"/>
              </a:ext>
            </a:extLst>
          </p:cNvPr>
          <p:cNvSpPr/>
          <p:nvPr/>
        </p:nvSpPr>
        <p:spPr>
          <a:xfrm>
            <a:off x="3338854" y="6043488"/>
            <a:ext cx="658368" cy="220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73">
            <a:extLst>
              <a:ext uri="{FF2B5EF4-FFF2-40B4-BE49-F238E27FC236}">
                <a16:creationId xmlns:a16="http://schemas.microsoft.com/office/drawing/2014/main" id="{222B3BAB-F9A4-4380-974E-7DDA8D712042}"/>
              </a:ext>
            </a:extLst>
          </p:cNvPr>
          <p:cNvSpPr/>
          <p:nvPr/>
        </p:nvSpPr>
        <p:spPr>
          <a:xfrm>
            <a:off x="7407440" y="6043491"/>
            <a:ext cx="655943" cy="22069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73">
            <a:extLst>
              <a:ext uri="{FF2B5EF4-FFF2-40B4-BE49-F238E27FC236}">
                <a16:creationId xmlns:a16="http://schemas.microsoft.com/office/drawing/2014/main" id="{25B443E6-8C88-4076-81DF-16721AB91C74}"/>
              </a:ext>
            </a:extLst>
          </p:cNvPr>
          <p:cNvSpPr/>
          <p:nvPr/>
        </p:nvSpPr>
        <p:spPr>
          <a:xfrm>
            <a:off x="5372396" y="5885352"/>
            <a:ext cx="658368" cy="237856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20">
            <a:extLst>
              <a:ext uri="{FF2B5EF4-FFF2-40B4-BE49-F238E27FC236}">
                <a16:creationId xmlns:a16="http://schemas.microsoft.com/office/drawing/2014/main" id="{4F8412D4-B23F-4E55-A675-86153246ECAA}"/>
              </a:ext>
            </a:extLst>
          </p:cNvPr>
          <p:cNvSpPr txBox="1">
            <a:spLocks/>
          </p:cNvSpPr>
          <p:nvPr/>
        </p:nvSpPr>
        <p:spPr>
          <a:xfrm rot="16200000">
            <a:off x="2916134" y="7202598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1,760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713BBAB4-4268-4820-AEEC-3A79C708BEBF}"/>
              </a:ext>
            </a:extLst>
          </p:cNvPr>
          <p:cNvSpPr txBox="1">
            <a:spLocks/>
          </p:cNvSpPr>
          <p:nvPr/>
        </p:nvSpPr>
        <p:spPr>
          <a:xfrm rot="16200000">
            <a:off x="4959456" y="7236045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1,875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626814FB-071A-442C-BEE6-6F9046292DA3}"/>
              </a:ext>
            </a:extLst>
          </p:cNvPr>
          <p:cNvSpPr txBox="1">
            <a:spLocks/>
          </p:cNvSpPr>
          <p:nvPr/>
        </p:nvSpPr>
        <p:spPr>
          <a:xfrm rot="16200000">
            <a:off x="6982154" y="7210682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1,790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71">
            <a:extLst>
              <a:ext uri="{FF2B5EF4-FFF2-40B4-BE49-F238E27FC236}">
                <a16:creationId xmlns:a16="http://schemas.microsoft.com/office/drawing/2014/main" id="{E8F9B9AE-A7DA-4B4E-BA23-E80B06E06CCC}"/>
              </a:ext>
            </a:extLst>
          </p:cNvPr>
          <p:cNvSpPr txBox="1"/>
          <p:nvPr/>
        </p:nvSpPr>
        <p:spPr>
          <a:xfrm>
            <a:off x="9259166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2019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35" name="TextBox 69">
            <a:extLst>
              <a:ext uri="{FF2B5EF4-FFF2-40B4-BE49-F238E27FC236}">
                <a16:creationId xmlns:a16="http://schemas.microsoft.com/office/drawing/2014/main" id="{55819C8D-E84F-474E-98A6-7F445F2D1D2E}"/>
              </a:ext>
            </a:extLst>
          </p:cNvPr>
          <p:cNvSpPr txBox="1"/>
          <p:nvPr/>
        </p:nvSpPr>
        <p:spPr>
          <a:xfrm>
            <a:off x="9303045" y="5491671"/>
            <a:ext cx="80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5.4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36" name="Oval 111">
            <a:extLst>
              <a:ext uri="{FF2B5EF4-FFF2-40B4-BE49-F238E27FC236}">
                <a16:creationId xmlns:a16="http://schemas.microsoft.com/office/drawing/2014/main" id="{8B7B0F66-1071-481F-80C2-74DA19574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8873485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7" name="Rectangle 73">
            <a:extLst>
              <a:ext uri="{FF2B5EF4-FFF2-40B4-BE49-F238E27FC236}">
                <a16:creationId xmlns:a16="http://schemas.microsoft.com/office/drawing/2014/main" id="{BACBDE79-5AC8-4A34-A0D1-27575D32C452}"/>
              </a:ext>
            </a:extLst>
          </p:cNvPr>
          <p:cNvSpPr/>
          <p:nvPr/>
        </p:nvSpPr>
        <p:spPr>
          <a:xfrm>
            <a:off x="9404675" y="6043489"/>
            <a:ext cx="658368" cy="2129237"/>
          </a:xfrm>
          <a:prstGeom prst="rect">
            <a:avLst/>
          </a:prstGeom>
          <a:solidFill>
            <a:srgbClr val="FC9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F97B19AE-E372-4F2F-95FB-62A996E48F93}"/>
              </a:ext>
            </a:extLst>
          </p:cNvPr>
          <p:cNvSpPr txBox="1">
            <a:spLocks/>
          </p:cNvSpPr>
          <p:nvPr/>
        </p:nvSpPr>
        <p:spPr>
          <a:xfrm rot="16200000">
            <a:off x="8981955" y="7129087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1,798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550580FE-25BE-4AC0-B54D-6AA51590F527}"/>
              </a:ext>
            </a:extLst>
          </p:cNvPr>
          <p:cNvCxnSpPr/>
          <p:nvPr/>
        </p:nvCxnSpPr>
        <p:spPr>
          <a:xfrm>
            <a:off x="17795631" y="6447685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C8020A46-9210-440C-9E2C-3C544621BFFF}"/>
              </a:ext>
            </a:extLst>
          </p:cNvPr>
          <p:cNvCxnSpPr>
            <a:cxnSpLocks/>
          </p:cNvCxnSpPr>
          <p:nvPr/>
        </p:nvCxnSpPr>
        <p:spPr>
          <a:xfrm rot="16200000">
            <a:off x="17666679" y="6459409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2">
            <a:extLst>
              <a:ext uri="{FF2B5EF4-FFF2-40B4-BE49-F238E27FC236}">
                <a16:creationId xmlns:a16="http://schemas.microsoft.com/office/drawing/2014/main" id="{EB902C7B-8990-4437-BF17-F82889BEA63C}"/>
              </a:ext>
            </a:extLst>
          </p:cNvPr>
          <p:cNvSpPr txBox="1"/>
          <p:nvPr/>
        </p:nvSpPr>
        <p:spPr>
          <a:xfrm>
            <a:off x="13712442" y="5535986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Alta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2" name="TextBox 62">
            <a:extLst>
              <a:ext uri="{FF2B5EF4-FFF2-40B4-BE49-F238E27FC236}">
                <a16:creationId xmlns:a16="http://schemas.microsoft.com/office/drawing/2014/main" id="{DE400EC9-23F0-48D0-B4A1-F492B0CD3968}"/>
              </a:ext>
            </a:extLst>
          </p:cNvPr>
          <p:cNvSpPr txBox="1"/>
          <p:nvPr/>
        </p:nvSpPr>
        <p:spPr>
          <a:xfrm>
            <a:off x="12529158" y="8643498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200A409-B6FA-4261-95C5-D47AEF159887}"/>
              </a:ext>
            </a:extLst>
          </p:cNvPr>
          <p:cNvGrpSpPr>
            <a:grpSpLocks noChangeAspect="1"/>
          </p:cNvGrpSpPr>
          <p:nvPr/>
        </p:nvGrpSpPr>
        <p:grpSpPr>
          <a:xfrm>
            <a:off x="17512561" y="9624819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50" name="Oval 111">
              <a:extLst>
                <a:ext uri="{FF2B5EF4-FFF2-40B4-BE49-F238E27FC236}">
                  <a16:creationId xmlns:a16="http://schemas.microsoft.com/office/drawing/2014/main" id="{0EFD09B7-8BF0-4A74-9BF7-29E13FB480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" name="TextBox 137">
              <a:extLst>
                <a:ext uri="{FF2B5EF4-FFF2-40B4-BE49-F238E27FC236}">
                  <a16:creationId xmlns:a16="http://schemas.microsoft.com/office/drawing/2014/main" id="{D025DFFB-0C14-492E-9E04-FC4F2E7A2521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62">
            <a:extLst>
              <a:ext uri="{FF2B5EF4-FFF2-40B4-BE49-F238E27FC236}">
                <a16:creationId xmlns:a16="http://schemas.microsoft.com/office/drawing/2014/main" id="{DF7E278C-1507-4041-A00B-499EB784154D}"/>
              </a:ext>
            </a:extLst>
          </p:cNvPr>
          <p:cNvSpPr txBox="1"/>
          <p:nvPr/>
        </p:nvSpPr>
        <p:spPr>
          <a:xfrm>
            <a:off x="20314799" y="8696163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desfavorable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6" name="TextBox 62">
            <a:extLst>
              <a:ext uri="{FF2B5EF4-FFF2-40B4-BE49-F238E27FC236}">
                <a16:creationId xmlns:a16="http://schemas.microsoft.com/office/drawing/2014/main" id="{FCCE0BE4-AF53-4429-9C39-4621939B9F81}"/>
              </a:ext>
            </a:extLst>
          </p:cNvPr>
          <p:cNvSpPr txBox="1"/>
          <p:nvPr/>
        </p:nvSpPr>
        <p:spPr>
          <a:xfrm>
            <a:off x="13751507" y="12107408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Baja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7" name="TextBox 137">
            <a:extLst>
              <a:ext uri="{FF2B5EF4-FFF2-40B4-BE49-F238E27FC236}">
                <a16:creationId xmlns:a16="http://schemas.microsoft.com/office/drawing/2014/main" id="{B3D31935-3376-409E-8A42-1D8715F70068}"/>
              </a:ext>
            </a:extLst>
          </p:cNvPr>
          <p:cNvSpPr txBox="1"/>
          <p:nvPr/>
        </p:nvSpPr>
        <p:spPr>
          <a:xfrm>
            <a:off x="5204645" y="90826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29.3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137">
            <a:extLst>
              <a:ext uri="{FF2B5EF4-FFF2-40B4-BE49-F238E27FC236}">
                <a16:creationId xmlns:a16="http://schemas.microsoft.com/office/drawing/2014/main" id="{E7E0677B-8068-459E-9D25-A97637DC92CF}"/>
              </a:ext>
            </a:extLst>
          </p:cNvPr>
          <p:cNvSpPr txBox="1"/>
          <p:nvPr/>
        </p:nvSpPr>
        <p:spPr>
          <a:xfrm>
            <a:off x="7232284" y="9052398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137">
            <a:extLst>
              <a:ext uri="{FF2B5EF4-FFF2-40B4-BE49-F238E27FC236}">
                <a16:creationId xmlns:a16="http://schemas.microsoft.com/office/drawing/2014/main" id="{6229BB24-08CC-4384-80C7-46D004DC8495}"/>
              </a:ext>
            </a:extLst>
          </p:cNvPr>
          <p:cNvSpPr txBox="1"/>
          <p:nvPr/>
        </p:nvSpPr>
        <p:spPr>
          <a:xfrm>
            <a:off x="9203843" y="90248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30.0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A8E0E1B-FE38-4FE9-9C22-767157BA4842}"/>
              </a:ext>
            </a:extLst>
          </p:cNvPr>
          <p:cNvGrpSpPr>
            <a:grpSpLocks noChangeAspect="1"/>
          </p:cNvGrpSpPr>
          <p:nvPr/>
        </p:nvGrpSpPr>
        <p:grpSpPr>
          <a:xfrm>
            <a:off x="17523682" y="6449354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70" name="Oval 111">
              <a:extLst>
                <a:ext uri="{FF2B5EF4-FFF2-40B4-BE49-F238E27FC236}">
                  <a16:creationId xmlns:a16="http://schemas.microsoft.com/office/drawing/2014/main" id="{CA801659-FC51-4AEA-9F53-DDFECCDD7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1" name="TextBox 137">
              <a:extLst>
                <a:ext uri="{FF2B5EF4-FFF2-40B4-BE49-F238E27FC236}">
                  <a16:creationId xmlns:a16="http://schemas.microsoft.com/office/drawing/2014/main" id="{6042826C-619E-4444-B73C-5818AC14D06B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2" name="TextBox 62">
            <a:extLst>
              <a:ext uri="{FF2B5EF4-FFF2-40B4-BE49-F238E27FC236}">
                <a16:creationId xmlns:a16="http://schemas.microsoft.com/office/drawing/2014/main" id="{55FDFAE7-326A-4F15-90F3-7F3F90D332EA}"/>
              </a:ext>
            </a:extLst>
          </p:cNvPr>
          <p:cNvSpPr txBox="1"/>
          <p:nvPr/>
        </p:nvSpPr>
        <p:spPr>
          <a:xfrm>
            <a:off x="18171728" y="6486987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Leucemia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62">
            <a:extLst>
              <a:ext uri="{FF2B5EF4-FFF2-40B4-BE49-F238E27FC236}">
                <a16:creationId xmlns:a16="http://schemas.microsoft.com/office/drawing/2014/main" id="{1EEAAE9A-6D07-499F-90C9-04F509661CE8}"/>
              </a:ext>
            </a:extLst>
          </p:cNvPr>
          <p:cNvSpPr txBox="1"/>
          <p:nvPr/>
        </p:nvSpPr>
        <p:spPr>
          <a:xfrm>
            <a:off x="18201170" y="9765971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Testicular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61">
            <a:extLst>
              <a:ext uri="{FF2B5EF4-FFF2-40B4-BE49-F238E27FC236}">
                <a16:creationId xmlns:a16="http://schemas.microsoft.com/office/drawing/2014/main" id="{EB37CEE2-F737-40FD-90BA-4C766EDB3D22}"/>
              </a:ext>
            </a:extLst>
          </p:cNvPr>
          <p:cNvSpPr txBox="1"/>
          <p:nvPr/>
        </p:nvSpPr>
        <p:spPr>
          <a:xfrm>
            <a:off x="13711612" y="2562117"/>
            <a:ext cx="780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Principales </a:t>
            </a:r>
            <a:r>
              <a:rPr lang="es-MX" sz="2400" b="1" dirty="0" err="1">
                <a:solidFill>
                  <a:schemeClr val="tx2"/>
                </a:solidFill>
                <a:latin typeface="Source Sans Pro"/>
                <a:cs typeface="Source Sans Pro"/>
              </a:rPr>
              <a:t>subcausas</a:t>
            </a:r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 entre neoplasias malignas en 2019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80" name="TextBox 62">
            <a:extLst>
              <a:ext uri="{FF2B5EF4-FFF2-40B4-BE49-F238E27FC236}">
                <a16:creationId xmlns:a16="http://schemas.microsoft.com/office/drawing/2014/main" id="{188679EF-9CEC-435A-8A54-79078E429498}"/>
              </a:ext>
            </a:extLst>
          </p:cNvPr>
          <p:cNvSpPr txBox="1"/>
          <p:nvPr/>
        </p:nvSpPr>
        <p:spPr>
          <a:xfrm>
            <a:off x="13751507" y="3032061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Leucemia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62">
            <a:extLst>
              <a:ext uri="{FF2B5EF4-FFF2-40B4-BE49-F238E27FC236}">
                <a16:creationId xmlns:a16="http://schemas.microsoft.com/office/drawing/2014/main" id="{FB86328D-3281-4B4E-9C29-F7D8F251D238}"/>
              </a:ext>
            </a:extLst>
          </p:cNvPr>
          <p:cNvSpPr txBox="1"/>
          <p:nvPr/>
        </p:nvSpPr>
        <p:spPr>
          <a:xfrm>
            <a:off x="19254912" y="3032061"/>
            <a:ext cx="223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Testicular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Oval 111">
            <a:extLst>
              <a:ext uri="{FF2B5EF4-FFF2-40B4-BE49-F238E27FC236}">
                <a16:creationId xmlns:a16="http://schemas.microsoft.com/office/drawing/2014/main" id="{52659D43-972F-4FE1-85F6-A7DB53B37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509" y="3778920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3" name="Oval 111">
            <a:extLst>
              <a:ext uri="{FF2B5EF4-FFF2-40B4-BE49-F238E27FC236}">
                <a16:creationId xmlns:a16="http://schemas.microsoft.com/office/drawing/2014/main" id="{14828745-6921-4F1C-8BE7-29ACBD07D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6724" y="3775093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4" name="TextBox 62">
            <a:extLst>
              <a:ext uri="{FF2B5EF4-FFF2-40B4-BE49-F238E27FC236}">
                <a16:creationId xmlns:a16="http://schemas.microsoft.com/office/drawing/2014/main" id="{F201B25F-C315-4AF4-8218-253FC69CB922}"/>
              </a:ext>
            </a:extLst>
          </p:cNvPr>
          <p:cNvSpPr txBox="1"/>
          <p:nvPr/>
        </p:nvSpPr>
        <p:spPr>
          <a:xfrm>
            <a:off x="15468303" y="2953444"/>
            <a:ext cx="2464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Cerebrales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sist.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nervioso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val 111">
            <a:extLst>
              <a:ext uri="{FF2B5EF4-FFF2-40B4-BE49-F238E27FC236}">
                <a16:creationId xmlns:a16="http://schemas.microsoft.com/office/drawing/2014/main" id="{051A2C17-AF4A-45A7-9E67-6B4203FA0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6227" y="377019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6" name="TextBox 62">
            <a:extLst>
              <a:ext uri="{FF2B5EF4-FFF2-40B4-BE49-F238E27FC236}">
                <a16:creationId xmlns:a16="http://schemas.microsoft.com/office/drawing/2014/main" id="{15A4D93A-7734-46DB-A865-5F5BBD165A4E}"/>
              </a:ext>
            </a:extLst>
          </p:cNvPr>
          <p:cNvSpPr txBox="1"/>
          <p:nvPr/>
        </p:nvSpPr>
        <p:spPr>
          <a:xfrm>
            <a:off x="17633034" y="2936396"/>
            <a:ext cx="2011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Linfomas mieloma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múlt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137">
            <a:extLst>
              <a:ext uri="{FF2B5EF4-FFF2-40B4-BE49-F238E27FC236}">
                <a16:creationId xmlns:a16="http://schemas.microsoft.com/office/drawing/2014/main" id="{DB326203-A714-46E6-990F-4C87CEC4778C}"/>
              </a:ext>
            </a:extLst>
          </p:cNvPr>
          <p:cNvSpPr txBox="1"/>
          <p:nvPr/>
        </p:nvSpPr>
        <p:spPr>
          <a:xfrm>
            <a:off x="14235156" y="3925852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53.4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137">
            <a:extLst>
              <a:ext uri="{FF2B5EF4-FFF2-40B4-BE49-F238E27FC236}">
                <a16:creationId xmlns:a16="http://schemas.microsoft.com/office/drawing/2014/main" id="{562B9458-947C-4EE3-A6D5-17BB8AF9135B}"/>
              </a:ext>
            </a:extLst>
          </p:cNvPr>
          <p:cNvSpPr txBox="1"/>
          <p:nvPr/>
        </p:nvSpPr>
        <p:spPr>
          <a:xfrm>
            <a:off x="16182566" y="393458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12.5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137">
            <a:extLst>
              <a:ext uri="{FF2B5EF4-FFF2-40B4-BE49-F238E27FC236}">
                <a16:creationId xmlns:a16="http://schemas.microsoft.com/office/drawing/2014/main" id="{962981E9-96C0-45D5-93DC-74BD6B984AB3}"/>
              </a:ext>
            </a:extLst>
          </p:cNvPr>
          <p:cNvSpPr txBox="1"/>
          <p:nvPr/>
        </p:nvSpPr>
        <p:spPr>
          <a:xfrm>
            <a:off x="18028304" y="392585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7.0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val 111">
            <a:extLst>
              <a:ext uri="{FF2B5EF4-FFF2-40B4-BE49-F238E27FC236}">
                <a16:creationId xmlns:a16="http://schemas.microsoft.com/office/drawing/2014/main" id="{AA6FBB89-514B-4953-8B3D-9D685E9F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4267" y="3753029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1" name="TextBox 137">
            <a:extLst>
              <a:ext uri="{FF2B5EF4-FFF2-40B4-BE49-F238E27FC236}">
                <a16:creationId xmlns:a16="http://schemas.microsoft.com/office/drawing/2014/main" id="{C0A9C6F7-7BB6-4D5D-8F85-9078FB0EB352}"/>
              </a:ext>
            </a:extLst>
          </p:cNvPr>
          <p:cNvSpPr txBox="1"/>
          <p:nvPr/>
        </p:nvSpPr>
        <p:spPr>
          <a:xfrm>
            <a:off x="19850109" y="391251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 111">
            <a:extLst>
              <a:ext uri="{FF2B5EF4-FFF2-40B4-BE49-F238E27FC236}">
                <a16:creationId xmlns:a16="http://schemas.microsoft.com/office/drawing/2014/main" id="{1A3B930D-FCD6-4CE6-AC95-DC4A51A99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1117807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3" name="Oval 111">
            <a:extLst>
              <a:ext uri="{FF2B5EF4-FFF2-40B4-BE49-F238E27FC236}">
                <a16:creationId xmlns:a16="http://schemas.microsoft.com/office/drawing/2014/main" id="{1953223B-9908-4230-B263-126AEEA6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11154366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D239B630-8309-4D42-8C47-AD5E34D4DDDA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11186965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95" name="Oval 111">
              <a:extLst>
                <a:ext uri="{FF2B5EF4-FFF2-40B4-BE49-F238E27FC236}">
                  <a16:creationId xmlns:a16="http://schemas.microsoft.com/office/drawing/2014/main" id="{45F70D4D-6209-48F1-9357-51C1E0CC6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" name="TextBox 137">
              <a:extLst>
                <a:ext uri="{FF2B5EF4-FFF2-40B4-BE49-F238E27FC236}">
                  <a16:creationId xmlns:a16="http://schemas.microsoft.com/office/drawing/2014/main" id="{58703F76-F772-4809-AD9C-992283B99903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24.0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7" name="Oval 111">
            <a:extLst>
              <a:ext uri="{FF2B5EF4-FFF2-40B4-BE49-F238E27FC236}">
                <a16:creationId xmlns:a16="http://schemas.microsoft.com/office/drawing/2014/main" id="{1E9EE0C2-113D-4567-BEC8-4E5A4C2F8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11113454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8" name="TextBox 137">
            <a:extLst>
              <a:ext uri="{FF2B5EF4-FFF2-40B4-BE49-F238E27FC236}">
                <a16:creationId xmlns:a16="http://schemas.microsoft.com/office/drawing/2014/main" id="{DF79A3E3-84B2-412A-8F24-DBED5CE0118A}"/>
              </a:ext>
            </a:extLst>
          </p:cNvPr>
          <p:cNvSpPr txBox="1"/>
          <p:nvPr/>
        </p:nvSpPr>
        <p:spPr>
          <a:xfrm>
            <a:off x="5204645" y="113225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23.9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137">
            <a:extLst>
              <a:ext uri="{FF2B5EF4-FFF2-40B4-BE49-F238E27FC236}">
                <a16:creationId xmlns:a16="http://schemas.microsoft.com/office/drawing/2014/main" id="{52381B7A-BBB9-4D2C-B6CA-00E2A2DE320C}"/>
              </a:ext>
            </a:extLst>
          </p:cNvPr>
          <p:cNvSpPr txBox="1"/>
          <p:nvPr/>
        </p:nvSpPr>
        <p:spPr>
          <a:xfrm>
            <a:off x="7232284" y="1129236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24.9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137">
            <a:extLst>
              <a:ext uri="{FF2B5EF4-FFF2-40B4-BE49-F238E27FC236}">
                <a16:creationId xmlns:a16="http://schemas.microsoft.com/office/drawing/2014/main" id="{EFF9DFBC-F243-4835-923E-4B7EEB43EADC}"/>
              </a:ext>
            </a:extLst>
          </p:cNvPr>
          <p:cNvSpPr txBox="1"/>
          <p:nvPr/>
        </p:nvSpPr>
        <p:spPr>
          <a:xfrm>
            <a:off x="9203843" y="112647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24.6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087E3513-4A3A-4410-B6E4-67612CFC2D71}"/>
              </a:ext>
            </a:extLst>
          </p:cNvPr>
          <p:cNvGrpSpPr>
            <a:grpSpLocks noChangeAspect="1"/>
          </p:cNvGrpSpPr>
          <p:nvPr/>
        </p:nvGrpSpPr>
        <p:grpSpPr>
          <a:xfrm>
            <a:off x="17524246" y="8628270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02" name="Oval 111">
              <a:extLst>
                <a:ext uri="{FF2B5EF4-FFF2-40B4-BE49-F238E27FC236}">
                  <a16:creationId xmlns:a16="http://schemas.microsoft.com/office/drawing/2014/main" id="{164EC4DC-5D55-488C-AFE8-EF08297A4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3" name="TextBox 137">
              <a:extLst>
                <a:ext uri="{FF2B5EF4-FFF2-40B4-BE49-F238E27FC236}">
                  <a16:creationId xmlns:a16="http://schemas.microsoft.com/office/drawing/2014/main" id="{86E6BBDC-1659-4BB7-8387-555D44699B04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" name="TextBox 62">
            <a:extLst>
              <a:ext uri="{FF2B5EF4-FFF2-40B4-BE49-F238E27FC236}">
                <a16:creationId xmlns:a16="http://schemas.microsoft.com/office/drawing/2014/main" id="{18DB6CBB-FA92-4FA3-BD4B-49E40A480365}"/>
              </a:ext>
            </a:extLst>
          </p:cNvPr>
          <p:cNvSpPr txBox="1"/>
          <p:nvPr/>
        </p:nvSpPr>
        <p:spPr>
          <a:xfrm>
            <a:off x="18176961" y="8478644"/>
            <a:ext cx="300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Linfomas, mieloma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múltiple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8CF86928-BF81-44CC-A793-EB6CAC332D86}"/>
              </a:ext>
            </a:extLst>
          </p:cNvPr>
          <p:cNvGrpSpPr>
            <a:grpSpLocks noChangeAspect="1"/>
          </p:cNvGrpSpPr>
          <p:nvPr/>
        </p:nvGrpSpPr>
        <p:grpSpPr>
          <a:xfrm>
            <a:off x="17506991" y="7980620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06" name="Oval 111">
              <a:extLst>
                <a:ext uri="{FF2B5EF4-FFF2-40B4-BE49-F238E27FC236}">
                  <a16:creationId xmlns:a16="http://schemas.microsoft.com/office/drawing/2014/main" id="{12119F6F-E701-4558-AE06-8B59613E1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7" name="TextBox 137">
              <a:extLst>
                <a:ext uri="{FF2B5EF4-FFF2-40B4-BE49-F238E27FC236}">
                  <a16:creationId xmlns:a16="http://schemas.microsoft.com/office/drawing/2014/main" id="{CCCF89C0-B557-407D-BC2B-7942FD666A46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8" name="TextBox 62">
            <a:extLst>
              <a:ext uri="{FF2B5EF4-FFF2-40B4-BE49-F238E27FC236}">
                <a16:creationId xmlns:a16="http://schemas.microsoft.com/office/drawing/2014/main" id="{160BCB86-054E-4268-9114-879403C326FF}"/>
              </a:ext>
            </a:extLst>
          </p:cNvPr>
          <p:cNvSpPr txBox="1"/>
          <p:nvPr/>
        </p:nvSpPr>
        <p:spPr>
          <a:xfrm>
            <a:off x="18159706" y="7905638"/>
            <a:ext cx="432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Cerebrales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sistema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nervioso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61">
            <a:extLst>
              <a:ext uri="{FF2B5EF4-FFF2-40B4-BE49-F238E27FC236}">
                <a16:creationId xmlns:a16="http://schemas.microsoft.com/office/drawing/2014/main" id="{DF6FCA6E-40F7-4E3C-8CC6-3F3600DD4ED5}"/>
              </a:ext>
            </a:extLst>
          </p:cNvPr>
          <p:cNvSpPr txBox="1"/>
          <p:nvPr/>
        </p:nvSpPr>
        <p:spPr>
          <a:xfrm>
            <a:off x="2729484" y="10545689"/>
            <a:ext cx="814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todas las enfermedades (menos lesiones)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29967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91834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4. Mortalidad por grupo de edad: </a:t>
            </a:r>
            <a:r>
              <a:rPr lang="es-MX" sz="6000" b="1" dirty="0">
                <a:solidFill>
                  <a:srgbClr val="00B0F0"/>
                </a:solidFill>
                <a:latin typeface="Source Sans Pro"/>
                <a:cs typeface="Source Sans Pro"/>
              </a:rPr>
              <a:t>adultos jóvenes (20-49)</a:t>
            </a:r>
            <a:endParaRPr lang="id-ID" sz="6000" b="1" dirty="0">
              <a:solidFill>
                <a:srgbClr val="00B0F0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13" name="TextBox 64">
            <a:extLst>
              <a:ext uri="{FF2B5EF4-FFF2-40B4-BE49-F238E27FC236}">
                <a16:creationId xmlns:a16="http://schemas.microsoft.com/office/drawing/2014/main" id="{481664AE-5CB4-45C5-8855-C6531F6F9673}"/>
              </a:ext>
            </a:extLst>
          </p:cNvPr>
          <p:cNvSpPr txBox="1"/>
          <p:nvPr/>
        </p:nvSpPr>
        <p:spPr>
          <a:xfrm>
            <a:off x="3302663" y="9906513"/>
            <a:ext cx="683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enfermedades no transmisibles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D744DA7-C123-439E-BF18-A061B82C440F}"/>
              </a:ext>
            </a:extLst>
          </p:cNvPr>
          <p:cNvGrpSpPr/>
          <p:nvPr/>
        </p:nvGrpSpPr>
        <p:grpSpPr>
          <a:xfrm>
            <a:off x="1908748" y="2359272"/>
            <a:ext cx="9881252" cy="1938992"/>
            <a:chOff x="2301704" y="5157631"/>
            <a:chExt cx="11160598" cy="1938992"/>
          </a:xfrm>
        </p:grpSpPr>
        <p:sp>
          <p:nvSpPr>
            <p:cNvPr id="21" name="TextBox 62">
              <a:extLst>
                <a:ext uri="{FF2B5EF4-FFF2-40B4-BE49-F238E27FC236}">
                  <a16:creationId xmlns:a16="http://schemas.microsoft.com/office/drawing/2014/main" id="{4AACD6EE-5BB9-4BE6-858E-266742B54147}"/>
                </a:ext>
              </a:extLst>
            </p:cNvPr>
            <p:cNvSpPr txBox="1"/>
            <p:nvPr/>
          </p:nvSpPr>
          <p:spPr>
            <a:xfrm>
              <a:off x="3125762" y="5157631"/>
              <a:ext cx="103365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Entre los adultos jóvenes la mortalidad por cáncer se ha mantenido relativamente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constante 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las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dos últimas décadas</a:t>
              </a:r>
            </a:p>
          </p:txBody>
        </p:sp>
        <p:sp>
          <p:nvSpPr>
            <p:cNvPr id="22" name="AutoShape 10">
              <a:extLst>
                <a:ext uri="{FF2B5EF4-FFF2-40B4-BE49-F238E27FC236}">
                  <a16:creationId xmlns:a16="http://schemas.microsoft.com/office/drawing/2014/main" id="{D39236FB-5CAA-4A25-99F0-B79898DA01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704" y="5376647"/>
              <a:ext cx="483499" cy="5298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26" name="TextBox 62">
            <a:extLst>
              <a:ext uri="{FF2B5EF4-FFF2-40B4-BE49-F238E27FC236}">
                <a16:creationId xmlns:a16="http://schemas.microsoft.com/office/drawing/2014/main" id="{4DD8C7D9-8DC1-468E-9F71-64497DC9E782}"/>
              </a:ext>
            </a:extLst>
          </p:cNvPr>
          <p:cNvSpPr txBox="1"/>
          <p:nvPr/>
        </p:nvSpPr>
        <p:spPr>
          <a:xfrm>
            <a:off x="1775296" y="4546444"/>
            <a:ext cx="961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Tasa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estandarizada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por 100 mil habitantes de 20 a 49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años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814C315-0AFA-4E51-A14F-5F4192F7C3BA}"/>
              </a:ext>
            </a:extLst>
          </p:cNvPr>
          <p:cNvCxnSpPr/>
          <p:nvPr/>
        </p:nvCxnSpPr>
        <p:spPr>
          <a:xfrm>
            <a:off x="3339974" y="10450577"/>
            <a:ext cx="67665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8EEA8983-F7B4-4CD3-8575-70F546C92C25}"/>
              </a:ext>
            </a:extLst>
          </p:cNvPr>
          <p:cNvCxnSpPr/>
          <p:nvPr/>
        </p:nvCxnSpPr>
        <p:spPr>
          <a:xfrm>
            <a:off x="12188825" y="2718225"/>
            <a:ext cx="0" cy="694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69">
            <a:extLst>
              <a:ext uri="{FF2B5EF4-FFF2-40B4-BE49-F238E27FC236}">
                <a16:creationId xmlns:a16="http://schemas.microsoft.com/office/drawing/2014/main" id="{C7555258-238B-45B7-8F64-44438C77178A}"/>
              </a:ext>
            </a:extLst>
          </p:cNvPr>
          <p:cNvSpPr txBox="1"/>
          <p:nvPr/>
        </p:nvSpPr>
        <p:spPr>
          <a:xfrm>
            <a:off x="5169252" y="5451793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23.6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51" name="TextBox 31">
            <a:extLst>
              <a:ext uri="{FF2B5EF4-FFF2-40B4-BE49-F238E27FC236}">
                <a16:creationId xmlns:a16="http://schemas.microsoft.com/office/drawing/2014/main" id="{D7B00E1A-6627-4DAF-997F-A4D4E170D312}"/>
              </a:ext>
            </a:extLst>
          </p:cNvPr>
          <p:cNvSpPr txBox="1"/>
          <p:nvPr/>
        </p:nvSpPr>
        <p:spPr>
          <a:xfrm>
            <a:off x="7228794" y="5460824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23.6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52" name="TextBox 66">
            <a:extLst>
              <a:ext uri="{FF2B5EF4-FFF2-40B4-BE49-F238E27FC236}">
                <a16:creationId xmlns:a16="http://schemas.microsoft.com/office/drawing/2014/main" id="{3AF15771-8CAB-4D58-93D3-CBBB8BDE4180}"/>
              </a:ext>
            </a:extLst>
          </p:cNvPr>
          <p:cNvSpPr txBox="1"/>
          <p:nvPr/>
        </p:nvSpPr>
        <p:spPr>
          <a:xfrm>
            <a:off x="7284902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2016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53" name="TextBox 71">
            <a:extLst>
              <a:ext uri="{FF2B5EF4-FFF2-40B4-BE49-F238E27FC236}">
                <a16:creationId xmlns:a16="http://schemas.microsoft.com/office/drawing/2014/main" id="{6F2B3D9F-2A19-490B-B848-4288D0163E9E}"/>
              </a:ext>
            </a:extLst>
          </p:cNvPr>
          <p:cNvSpPr txBox="1"/>
          <p:nvPr/>
        </p:nvSpPr>
        <p:spPr>
          <a:xfrm>
            <a:off x="5214943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55" name="Oval 111">
            <a:extLst>
              <a:ext uri="{FF2B5EF4-FFF2-40B4-BE49-F238E27FC236}">
                <a16:creationId xmlns:a16="http://schemas.microsoft.com/office/drawing/2014/main" id="{3D6D476B-0966-43E5-9D2F-A557F7D06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8938102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58" name="Oval 111">
            <a:extLst>
              <a:ext uri="{FF2B5EF4-FFF2-40B4-BE49-F238E27FC236}">
                <a16:creationId xmlns:a16="http://schemas.microsoft.com/office/drawing/2014/main" id="{C5E594E7-4C9A-4B1D-9FB4-46553CFC6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8914397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61" name="TextBox 71">
            <a:extLst>
              <a:ext uri="{FF2B5EF4-FFF2-40B4-BE49-F238E27FC236}">
                <a16:creationId xmlns:a16="http://schemas.microsoft.com/office/drawing/2014/main" id="{61350AA0-B9BE-4517-BD90-8AE1CAE71C9C}"/>
              </a:ext>
            </a:extLst>
          </p:cNvPr>
          <p:cNvSpPr txBox="1"/>
          <p:nvPr/>
        </p:nvSpPr>
        <p:spPr>
          <a:xfrm>
            <a:off x="3193345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2000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62" name="TextBox 69">
            <a:extLst>
              <a:ext uri="{FF2B5EF4-FFF2-40B4-BE49-F238E27FC236}">
                <a16:creationId xmlns:a16="http://schemas.microsoft.com/office/drawing/2014/main" id="{C6EAF35B-B0F6-4DAD-A352-44FEC2607986}"/>
              </a:ext>
            </a:extLst>
          </p:cNvPr>
          <p:cNvSpPr txBox="1"/>
          <p:nvPr/>
        </p:nvSpPr>
        <p:spPr>
          <a:xfrm>
            <a:off x="3115394" y="5154391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25.9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BBC01BCC-6C8B-4901-9DC6-79AAA05F62F1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8946996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70" name="Oval 111">
              <a:extLst>
                <a:ext uri="{FF2B5EF4-FFF2-40B4-BE49-F238E27FC236}">
                  <a16:creationId xmlns:a16="http://schemas.microsoft.com/office/drawing/2014/main" id="{4B4786DB-8D0E-4C74-BD1F-11DD33FB6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1" name="TextBox 137">
              <a:extLst>
                <a:ext uri="{FF2B5EF4-FFF2-40B4-BE49-F238E27FC236}">
                  <a16:creationId xmlns:a16="http://schemas.microsoft.com/office/drawing/2014/main" id="{6E3313A6-8001-4EB9-BA29-C2232790B0AB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21.8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2" name="Rectangle 73">
            <a:extLst>
              <a:ext uri="{FF2B5EF4-FFF2-40B4-BE49-F238E27FC236}">
                <a16:creationId xmlns:a16="http://schemas.microsoft.com/office/drawing/2014/main" id="{BD992DFF-BA8B-44CE-9B8D-92CB9376237D}"/>
              </a:ext>
            </a:extLst>
          </p:cNvPr>
          <p:cNvSpPr/>
          <p:nvPr/>
        </p:nvSpPr>
        <p:spPr>
          <a:xfrm>
            <a:off x="3338854" y="5744306"/>
            <a:ext cx="658368" cy="2501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3">
            <a:extLst>
              <a:ext uri="{FF2B5EF4-FFF2-40B4-BE49-F238E27FC236}">
                <a16:creationId xmlns:a16="http://schemas.microsoft.com/office/drawing/2014/main" id="{FDE4FB9E-8F90-4C33-ADA4-B9335A7DB5E3}"/>
              </a:ext>
            </a:extLst>
          </p:cNvPr>
          <p:cNvSpPr/>
          <p:nvPr/>
        </p:nvSpPr>
        <p:spPr>
          <a:xfrm>
            <a:off x="7407440" y="6043491"/>
            <a:ext cx="655943" cy="220693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98BD2333-16A2-4555-9751-0A0073003394}"/>
              </a:ext>
            </a:extLst>
          </p:cNvPr>
          <p:cNvSpPr/>
          <p:nvPr/>
        </p:nvSpPr>
        <p:spPr>
          <a:xfrm>
            <a:off x="5372397" y="6043490"/>
            <a:ext cx="658368" cy="22204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itle 20">
            <a:extLst>
              <a:ext uri="{FF2B5EF4-FFF2-40B4-BE49-F238E27FC236}">
                <a16:creationId xmlns:a16="http://schemas.microsoft.com/office/drawing/2014/main" id="{AF781A07-0486-4B94-B005-6959223A93AE}"/>
              </a:ext>
            </a:extLst>
          </p:cNvPr>
          <p:cNvSpPr txBox="1">
            <a:spLocks/>
          </p:cNvSpPr>
          <p:nvPr/>
        </p:nvSpPr>
        <p:spPr>
          <a:xfrm rot="16200000">
            <a:off x="2916134" y="7202598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9,571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itle 20">
            <a:extLst>
              <a:ext uri="{FF2B5EF4-FFF2-40B4-BE49-F238E27FC236}">
                <a16:creationId xmlns:a16="http://schemas.microsoft.com/office/drawing/2014/main" id="{C17BCEC4-ED94-4CB0-AAB0-9640C634929D}"/>
              </a:ext>
            </a:extLst>
          </p:cNvPr>
          <p:cNvSpPr txBox="1">
            <a:spLocks/>
          </p:cNvSpPr>
          <p:nvPr/>
        </p:nvSpPr>
        <p:spPr>
          <a:xfrm rot="16200000">
            <a:off x="4959456" y="7236045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11,362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itle 20">
            <a:extLst>
              <a:ext uri="{FF2B5EF4-FFF2-40B4-BE49-F238E27FC236}">
                <a16:creationId xmlns:a16="http://schemas.microsoft.com/office/drawing/2014/main" id="{5A0411FD-C532-4723-AFC6-D803B917208B}"/>
              </a:ext>
            </a:extLst>
          </p:cNvPr>
          <p:cNvSpPr txBox="1">
            <a:spLocks/>
          </p:cNvSpPr>
          <p:nvPr/>
        </p:nvSpPr>
        <p:spPr>
          <a:xfrm rot="16200000">
            <a:off x="6982154" y="7210682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12,698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1">
            <a:extLst>
              <a:ext uri="{FF2B5EF4-FFF2-40B4-BE49-F238E27FC236}">
                <a16:creationId xmlns:a16="http://schemas.microsoft.com/office/drawing/2014/main" id="{1FBC63D8-D28A-4DB3-9A61-A040C9CC8AFB}"/>
              </a:ext>
            </a:extLst>
          </p:cNvPr>
          <p:cNvSpPr txBox="1"/>
          <p:nvPr/>
        </p:nvSpPr>
        <p:spPr>
          <a:xfrm>
            <a:off x="9259166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2019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79" name="TextBox 69">
            <a:extLst>
              <a:ext uri="{FF2B5EF4-FFF2-40B4-BE49-F238E27FC236}">
                <a16:creationId xmlns:a16="http://schemas.microsoft.com/office/drawing/2014/main" id="{94A8C519-5B34-41E1-A862-2B89E623652F}"/>
              </a:ext>
            </a:extLst>
          </p:cNvPr>
          <p:cNvSpPr txBox="1"/>
          <p:nvPr/>
        </p:nvSpPr>
        <p:spPr>
          <a:xfrm>
            <a:off x="9181215" y="5326282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24.5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81" name="Oval 111">
            <a:extLst>
              <a:ext uri="{FF2B5EF4-FFF2-40B4-BE49-F238E27FC236}">
                <a16:creationId xmlns:a16="http://schemas.microsoft.com/office/drawing/2014/main" id="{1C448B34-07C8-4437-9F17-28D4DB38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8873485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3" name="Rectangle 73">
            <a:extLst>
              <a:ext uri="{FF2B5EF4-FFF2-40B4-BE49-F238E27FC236}">
                <a16:creationId xmlns:a16="http://schemas.microsoft.com/office/drawing/2014/main" id="{378ADBF5-D366-4C62-82CB-0991133692C0}"/>
              </a:ext>
            </a:extLst>
          </p:cNvPr>
          <p:cNvSpPr/>
          <p:nvPr/>
        </p:nvSpPr>
        <p:spPr>
          <a:xfrm>
            <a:off x="9404674" y="5912145"/>
            <a:ext cx="658649" cy="2260582"/>
          </a:xfrm>
          <a:prstGeom prst="rect">
            <a:avLst/>
          </a:prstGeom>
          <a:solidFill>
            <a:srgbClr val="FC9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itle 20">
            <a:extLst>
              <a:ext uri="{FF2B5EF4-FFF2-40B4-BE49-F238E27FC236}">
                <a16:creationId xmlns:a16="http://schemas.microsoft.com/office/drawing/2014/main" id="{305C0ADE-4D64-42D6-B911-52976E81DAE5}"/>
              </a:ext>
            </a:extLst>
          </p:cNvPr>
          <p:cNvSpPr txBox="1">
            <a:spLocks/>
          </p:cNvSpPr>
          <p:nvPr/>
        </p:nvSpPr>
        <p:spPr>
          <a:xfrm rot="16200000">
            <a:off x="8981955" y="7129087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13,140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677DCD50-BAFA-4325-B161-F9AB54B6400E}"/>
              </a:ext>
            </a:extLst>
          </p:cNvPr>
          <p:cNvCxnSpPr/>
          <p:nvPr/>
        </p:nvCxnSpPr>
        <p:spPr>
          <a:xfrm>
            <a:off x="17795631" y="6447685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246DD5D3-3E7A-4B1E-997C-91572E068D1C}"/>
              </a:ext>
            </a:extLst>
          </p:cNvPr>
          <p:cNvCxnSpPr>
            <a:cxnSpLocks/>
          </p:cNvCxnSpPr>
          <p:nvPr/>
        </p:nvCxnSpPr>
        <p:spPr>
          <a:xfrm rot="16200000">
            <a:off x="17666679" y="6459409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62">
            <a:extLst>
              <a:ext uri="{FF2B5EF4-FFF2-40B4-BE49-F238E27FC236}">
                <a16:creationId xmlns:a16="http://schemas.microsoft.com/office/drawing/2014/main" id="{37DD83AC-BFE6-4C60-8267-72D136142EBB}"/>
              </a:ext>
            </a:extLst>
          </p:cNvPr>
          <p:cNvSpPr txBox="1"/>
          <p:nvPr/>
        </p:nvSpPr>
        <p:spPr>
          <a:xfrm>
            <a:off x="13712442" y="5535986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Alta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87" name="TextBox 62">
            <a:extLst>
              <a:ext uri="{FF2B5EF4-FFF2-40B4-BE49-F238E27FC236}">
                <a16:creationId xmlns:a16="http://schemas.microsoft.com/office/drawing/2014/main" id="{6A740F9D-9D3D-4CE5-A430-82642485B38E}"/>
              </a:ext>
            </a:extLst>
          </p:cNvPr>
          <p:cNvSpPr txBox="1"/>
          <p:nvPr/>
        </p:nvSpPr>
        <p:spPr>
          <a:xfrm>
            <a:off x="12529158" y="8643498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88" name="Grupo 87">
            <a:extLst>
              <a:ext uri="{FF2B5EF4-FFF2-40B4-BE49-F238E27FC236}">
                <a16:creationId xmlns:a16="http://schemas.microsoft.com/office/drawing/2014/main" id="{B43E6813-0BAD-4C28-8F25-F72665394887}"/>
              </a:ext>
            </a:extLst>
          </p:cNvPr>
          <p:cNvGrpSpPr>
            <a:grpSpLocks noChangeAspect="1"/>
          </p:cNvGrpSpPr>
          <p:nvPr/>
        </p:nvGrpSpPr>
        <p:grpSpPr>
          <a:xfrm>
            <a:off x="18324625" y="6792826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89" name="Oval 111">
              <a:extLst>
                <a:ext uri="{FF2B5EF4-FFF2-40B4-BE49-F238E27FC236}">
                  <a16:creationId xmlns:a16="http://schemas.microsoft.com/office/drawing/2014/main" id="{ECCD8D0F-1BC1-4872-AFBF-E09DE2EBB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0" name="TextBox 137">
              <a:extLst>
                <a:ext uri="{FF2B5EF4-FFF2-40B4-BE49-F238E27FC236}">
                  <a16:creationId xmlns:a16="http://schemas.microsoft.com/office/drawing/2014/main" id="{AFC5CCAD-6799-4E66-9C43-3D4BCC0E518B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BAA9D84A-CE7C-4A43-AEA3-6DC56BDCE7CB}"/>
              </a:ext>
            </a:extLst>
          </p:cNvPr>
          <p:cNvGrpSpPr>
            <a:grpSpLocks noChangeAspect="1"/>
          </p:cNvGrpSpPr>
          <p:nvPr/>
        </p:nvGrpSpPr>
        <p:grpSpPr>
          <a:xfrm>
            <a:off x="16755061" y="9320883"/>
            <a:ext cx="583232" cy="584775"/>
            <a:chOff x="15109894" y="10313209"/>
            <a:chExt cx="2216881" cy="2222744"/>
          </a:xfrm>
          <a:solidFill>
            <a:srgbClr val="92D050"/>
          </a:solidFill>
        </p:grpSpPr>
        <p:sp>
          <p:nvSpPr>
            <p:cNvPr id="92" name="Oval 111">
              <a:extLst>
                <a:ext uri="{FF2B5EF4-FFF2-40B4-BE49-F238E27FC236}">
                  <a16:creationId xmlns:a16="http://schemas.microsoft.com/office/drawing/2014/main" id="{BB086EBB-D448-4CB4-9CAC-740AA8A69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3" name="TextBox 137">
              <a:extLst>
                <a:ext uri="{FF2B5EF4-FFF2-40B4-BE49-F238E27FC236}">
                  <a16:creationId xmlns:a16="http://schemas.microsoft.com/office/drawing/2014/main" id="{86C8017A-AAC7-4E31-B002-9AD868107A58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B865A4C8-1D50-43D3-A320-50BA2E1E4250}"/>
              </a:ext>
            </a:extLst>
          </p:cNvPr>
          <p:cNvGrpSpPr>
            <a:grpSpLocks noChangeAspect="1"/>
          </p:cNvGrpSpPr>
          <p:nvPr/>
        </p:nvGrpSpPr>
        <p:grpSpPr>
          <a:xfrm>
            <a:off x="18957155" y="10701150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95" name="Oval 111">
              <a:extLst>
                <a:ext uri="{FF2B5EF4-FFF2-40B4-BE49-F238E27FC236}">
                  <a16:creationId xmlns:a16="http://schemas.microsoft.com/office/drawing/2014/main" id="{61BB8CCF-497D-4DFB-95AF-31902251D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" name="TextBox 137">
              <a:extLst>
                <a:ext uri="{FF2B5EF4-FFF2-40B4-BE49-F238E27FC236}">
                  <a16:creationId xmlns:a16="http://schemas.microsoft.com/office/drawing/2014/main" id="{BABD0CC8-DED2-4828-B0FA-2C1AE1B9008C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26368230-BC1A-4AF2-983D-4825B896497C}"/>
              </a:ext>
            </a:extLst>
          </p:cNvPr>
          <p:cNvGrpSpPr>
            <a:grpSpLocks noChangeAspect="1"/>
          </p:cNvGrpSpPr>
          <p:nvPr/>
        </p:nvGrpSpPr>
        <p:grpSpPr>
          <a:xfrm>
            <a:off x="14860505" y="7911739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98" name="Oval 111">
              <a:extLst>
                <a:ext uri="{FF2B5EF4-FFF2-40B4-BE49-F238E27FC236}">
                  <a16:creationId xmlns:a16="http://schemas.microsoft.com/office/drawing/2014/main" id="{AA8619AD-60AD-405E-BAE1-25FFB49CFD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9" name="TextBox 137">
              <a:extLst>
                <a:ext uri="{FF2B5EF4-FFF2-40B4-BE49-F238E27FC236}">
                  <a16:creationId xmlns:a16="http://schemas.microsoft.com/office/drawing/2014/main" id="{ED7C4191-695B-47DB-8F89-CE049A9A944C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3" name="TextBox 62">
            <a:extLst>
              <a:ext uri="{FF2B5EF4-FFF2-40B4-BE49-F238E27FC236}">
                <a16:creationId xmlns:a16="http://schemas.microsoft.com/office/drawing/2014/main" id="{A965BF84-2C12-420A-BDE8-25BF6AD5451C}"/>
              </a:ext>
            </a:extLst>
          </p:cNvPr>
          <p:cNvSpPr txBox="1"/>
          <p:nvPr/>
        </p:nvSpPr>
        <p:spPr>
          <a:xfrm>
            <a:off x="20314799" y="8696163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desfavorable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04" name="TextBox 62">
            <a:extLst>
              <a:ext uri="{FF2B5EF4-FFF2-40B4-BE49-F238E27FC236}">
                <a16:creationId xmlns:a16="http://schemas.microsoft.com/office/drawing/2014/main" id="{E2E14549-8F6E-429C-A3D1-02D09DD2FBF7}"/>
              </a:ext>
            </a:extLst>
          </p:cNvPr>
          <p:cNvSpPr txBox="1"/>
          <p:nvPr/>
        </p:nvSpPr>
        <p:spPr>
          <a:xfrm>
            <a:off x="13751507" y="12107408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Baja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05" name="TextBox 137">
            <a:extLst>
              <a:ext uri="{FF2B5EF4-FFF2-40B4-BE49-F238E27FC236}">
                <a16:creationId xmlns:a16="http://schemas.microsoft.com/office/drawing/2014/main" id="{10CBFE92-D001-4022-B482-57C60449053D}"/>
              </a:ext>
            </a:extLst>
          </p:cNvPr>
          <p:cNvSpPr txBox="1"/>
          <p:nvPr/>
        </p:nvSpPr>
        <p:spPr>
          <a:xfrm>
            <a:off x="5204645" y="90826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21.2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37">
            <a:extLst>
              <a:ext uri="{FF2B5EF4-FFF2-40B4-BE49-F238E27FC236}">
                <a16:creationId xmlns:a16="http://schemas.microsoft.com/office/drawing/2014/main" id="{BDDFB5EA-F851-4D93-BBE7-15A3A939EBCA}"/>
              </a:ext>
            </a:extLst>
          </p:cNvPr>
          <p:cNvSpPr txBox="1"/>
          <p:nvPr/>
        </p:nvSpPr>
        <p:spPr>
          <a:xfrm>
            <a:off x="7232284" y="9052398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37">
            <a:extLst>
              <a:ext uri="{FF2B5EF4-FFF2-40B4-BE49-F238E27FC236}">
                <a16:creationId xmlns:a16="http://schemas.microsoft.com/office/drawing/2014/main" id="{784DD18C-7FEF-40C0-8158-3845721036A4}"/>
              </a:ext>
            </a:extLst>
          </p:cNvPr>
          <p:cNvSpPr txBox="1"/>
          <p:nvPr/>
        </p:nvSpPr>
        <p:spPr>
          <a:xfrm>
            <a:off x="9203843" y="90248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20.2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62">
            <a:extLst>
              <a:ext uri="{FF2B5EF4-FFF2-40B4-BE49-F238E27FC236}">
                <a16:creationId xmlns:a16="http://schemas.microsoft.com/office/drawing/2014/main" id="{795106E5-D297-4D61-9D6A-232AC8EF5195}"/>
              </a:ext>
            </a:extLst>
          </p:cNvPr>
          <p:cNvSpPr txBox="1"/>
          <p:nvPr/>
        </p:nvSpPr>
        <p:spPr>
          <a:xfrm>
            <a:off x="18642542" y="6361763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extBox 62">
            <a:extLst>
              <a:ext uri="{FF2B5EF4-FFF2-40B4-BE49-F238E27FC236}">
                <a16:creationId xmlns:a16="http://schemas.microsoft.com/office/drawing/2014/main" id="{821781CB-9107-480A-B735-C163FD637202}"/>
              </a:ext>
            </a:extLst>
          </p:cNvPr>
          <p:cNvSpPr txBox="1"/>
          <p:nvPr/>
        </p:nvSpPr>
        <p:spPr>
          <a:xfrm>
            <a:off x="15468303" y="7283153"/>
            <a:ext cx="2011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Cérvico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uterino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1320E334-3761-4CDC-B278-A84A14AA3C39}"/>
              </a:ext>
            </a:extLst>
          </p:cNvPr>
          <p:cNvGrpSpPr>
            <a:grpSpLocks noChangeAspect="1"/>
          </p:cNvGrpSpPr>
          <p:nvPr/>
        </p:nvGrpSpPr>
        <p:grpSpPr>
          <a:xfrm>
            <a:off x="19305579" y="7152734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DD5B9D46-E904-4189-AA81-376DF1981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3" name="TextBox 137">
              <a:extLst>
                <a:ext uri="{FF2B5EF4-FFF2-40B4-BE49-F238E27FC236}">
                  <a16:creationId xmlns:a16="http://schemas.microsoft.com/office/drawing/2014/main" id="{E6E8342D-A30E-4B12-A98D-5572BE880AFD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4" name="TextBox 62">
            <a:extLst>
              <a:ext uri="{FF2B5EF4-FFF2-40B4-BE49-F238E27FC236}">
                <a16:creationId xmlns:a16="http://schemas.microsoft.com/office/drawing/2014/main" id="{98521A41-BEAB-402B-8633-255C5B6B4265}"/>
              </a:ext>
            </a:extLst>
          </p:cNvPr>
          <p:cNvSpPr txBox="1"/>
          <p:nvPr/>
        </p:nvSpPr>
        <p:spPr>
          <a:xfrm>
            <a:off x="19953625" y="7190367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Leucemia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5" name="Grupo 114">
            <a:extLst>
              <a:ext uri="{FF2B5EF4-FFF2-40B4-BE49-F238E27FC236}">
                <a16:creationId xmlns:a16="http://schemas.microsoft.com/office/drawing/2014/main" id="{8B14C0E8-C870-4E9F-8A65-614FE223F5A3}"/>
              </a:ext>
            </a:extLst>
          </p:cNvPr>
          <p:cNvGrpSpPr>
            <a:grpSpLocks noChangeAspect="1"/>
          </p:cNvGrpSpPr>
          <p:nvPr/>
        </p:nvGrpSpPr>
        <p:grpSpPr>
          <a:xfrm>
            <a:off x="19859053" y="7940299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16" name="Oval 111">
              <a:extLst>
                <a:ext uri="{FF2B5EF4-FFF2-40B4-BE49-F238E27FC236}">
                  <a16:creationId xmlns:a16="http://schemas.microsoft.com/office/drawing/2014/main" id="{BA38852F-5150-45AE-99A5-7A762B4E5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7" name="TextBox 137">
              <a:extLst>
                <a:ext uri="{FF2B5EF4-FFF2-40B4-BE49-F238E27FC236}">
                  <a16:creationId xmlns:a16="http://schemas.microsoft.com/office/drawing/2014/main" id="{4110DC11-C1D8-4087-8377-3AB7336C6B13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8" name="TextBox 62">
            <a:extLst>
              <a:ext uri="{FF2B5EF4-FFF2-40B4-BE49-F238E27FC236}">
                <a16:creationId xmlns:a16="http://schemas.microsoft.com/office/drawing/2014/main" id="{7616956F-2C6A-407A-A831-C2D44096A24D}"/>
              </a:ext>
            </a:extLst>
          </p:cNvPr>
          <p:cNvSpPr txBox="1"/>
          <p:nvPr/>
        </p:nvSpPr>
        <p:spPr>
          <a:xfrm>
            <a:off x="20553991" y="8001378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9" name="TextBox 62">
            <a:extLst>
              <a:ext uri="{FF2B5EF4-FFF2-40B4-BE49-F238E27FC236}">
                <a16:creationId xmlns:a16="http://schemas.microsoft.com/office/drawing/2014/main" id="{8DAD14D2-AE12-42FA-8529-2F6600A76FE3}"/>
              </a:ext>
            </a:extLst>
          </p:cNvPr>
          <p:cNvSpPr txBox="1"/>
          <p:nvPr/>
        </p:nvSpPr>
        <p:spPr>
          <a:xfrm>
            <a:off x="19645764" y="10842302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Esófago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0" name="TextBox 62">
            <a:extLst>
              <a:ext uri="{FF2B5EF4-FFF2-40B4-BE49-F238E27FC236}">
                <a16:creationId xmlns:a16="http://schemas.microsoft.com/office/drawing/2014/main" id="{3978C394-C161-407F-A583-60A353D09AD8}"/>
              </a:ext>
            </a:extLst>
          </p:cNvPr>
          <p:cNvSpPr txBox="1"/>
          <p:nvPr/>
        </p:nvSpPr>
        <p:spPr>
          <a:xfrm>
            <a:off x="15406131" y="9509656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Páncreas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TextBox 61">
            <a:extLst>
              <a:ext uri="{FF2B5EF4-FFF2-40B4-BE49-F238E27FC236}">
                <a16:creationId xmlns:a16="http://schemas.microsoft.com/office/drawing/2014/main" id="{63128A51-B514-492F-BA2D-F5094983BF4D}"/>
              </a:ext>
            </a:extLst>
          </p:cNvPr>
          <p:cNvSpPr txBox="1"/>
          <p:nvPr/>
        </p:nvSpPr>
        <p:spPr>
          <a:xfrm>
            <a:off x="13711612" y="2562117"/>
            <a:ext cx="7938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Principales </a:t>
            </a:r>
            <a:r>
              <a:rPr lang="es-MX" sz="2400" b="1" dirty="0" err="1">
                <a:solidFill>
                  <a:schemeClr val="tx2"/>
                </a:solidFill>
                <a:latin typeface="Source Sans Pro"/>
                <a:cs typeface="Source Sans Pro"/>
              </a:rPr>
              <a:t>subcausas</a:t>
            </a:r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 entre neoplasias malignas en 2019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127" name="TextBox 62">
            <a:extLst>
              <a:ext uri="{FF2B5EF4-FFF2-40B4-BE49-F238E27FC236}">
                <a16:creationId xmlns:a16="http://schemas.microsoft.com/office/drawing/2014/main" id="{86C718DE-078E-45E1-A074-5996D70D3A1B}"/>
              </a:ext>
            </a:extLst>
          </p:cNvPr>
          <p:cNvSpPr txBox="1"/>
          <p:nvPr/>
        </p:nvSpPr>
        <p:spPr>
          <a:xfrm>
            <a:off x="13751507" y="3032061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TextBox 62">
            <a:extLst>
              <a:ext uri="{FF2B5EF4-FFF2-40B4-BE49-F238E27FC236}">
                <a16:creationId xmlns:a16="http://schemas.microsoft.com/office/drawing/2014/main" id="{4F06C3EA-EFCE-4EE9-85DA-9A56853D1443}"/>
              </a:ext>
            </a:extLst>
          </p:cNvPr>
          <p:cNvSpPr txBox="1"/>
          <p:nvPr/>
        </p:nvSpPr>
        <p:spPr>
          <a:xfrm>
            <a:off x="19254912" y="3032061"/>
            <a:ext cx="2239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9" name="Oval 111">
            <a:extLst>
              <a:ext uri="{FF2B5EF4-FFF2-40B4-BE49-F238E27FC236}">
                <a16:creationId xmlns:a16="http://schemas.microsoft.com/office/drawing/2014/main" id="{0C2B2452-5502-4EE7-928F-999F44363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509" y="3778920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30" name="Oval 111">
            <a:extLst>
              <a:ext uri="{FF2B5EF4-FFF2-40B4-BE49-F238E27FC236}">
                <a16:creationId xmlns:a16="http://schemas.microsoft.com/office/drawing/2014/main" id="{47AEF3B7-8828-47AC-A89D-28382BD25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6724" y="3775093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31" name="TextBox 62">
            <a:extLst>
              <a:ext uri="{FF2B5EF4-FFF2-40B4-BE49-F238E27FC236}">
                <a16:creationId xmlns:a16="http://schemas.microsoft.com/office/drawing/2014/main" id="{3916402A-98D6-4AD6-96B7-ADA3C951B14C}"/>
              </a:ext>
            </a:extLst>
          </p:cNvPr>
          <p:cNvSpPr txBox="1"/>
          <p:nvPr/>
        </p:nvSpPr>
        <p:spPr>
          <a:xfrm>
            <a:off x="15708486" y="3023782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Leucemia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2" name="Oval 111">
            <a:extLst>
              <a:ext uri="{FF2B5EF4-FFF2-40B4-BE49-F238E27FC236}">
                <a16:creationId xmlns:a16="http://schemas.microsoft.com/office/drawing/2014/main" id="{1FADA0A7-426C-41E0-A690-40D91DF48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6227" y="377019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33" name="TextBox 62">
            <a:extLst>
              <a:ext uri="{FF2B5EF4-FFF2-40B4-BE49-F238E27FC236}">
                <a16:creationId xmlns:a16="http://schemas.microsoft.com/office/drawing/2014/main" id="{68BBB6AE-2E2A-4258-9857-A2CD9F67E58B}"/>
              </a:ext>
            </a:extLst>
          </p:cNvPr>
          <p:cNvSpPr txBox="1"/>
          <p:nvPr/>
        </p:nvSpPr>
        <p:spPr>
          <a:xfrm>
            <a:off x="17467931" y="2936396"/>
            <a:ext cx="20111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Cérvico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uterino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7">
            <a:extLst>
              <a:ext uri="{FF2B5EF4-FFF2-40B4-BE49-F238E27FC236}">
                <a16:creationId xmlns:a16="http://schemas.microsoft.com/office/drawing/2014/main" id="{E840AA6C-ABEC-475C-B6F5-7BE16DDF7F0C}"/>
              </a:ext>
            </a:extLst>
          </p:cNvPr>
          <p:cNvSpPr txBox="1"/>
          <p:nvPr/>
        </p:nvSpPr>
        <p:spPr>
          <a:xfrm>
            <a:off x="14235156" y="3925852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14.3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xtBox 137">
            <a:extLst>
              <a:ext uri="{FF2B5EF4-FFF2-40B4-BE49-F238E27FC236}">
                <a16:creationId xmlns:a16="http://schemas.microsoft.com/office/drawing/2014/main" id="{8986A4A7-AB71-4E3D-B7E7-1A9C5585BF4B}"/>
              </a:ext>
            </a:extLst>
          </p:cNvPr>
          <p:cNvSpPr txBox="1"/>
          <p:nvPr/>
        </p:nvSpPr>
        <p:spPr>
          <a:xfrm>
            <a:off x="16182566" y="393458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11.2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TextBox 137">
            <a:extLst>
              <a:ext uri="{FF2B5EF4-FFF2-40B4-BE49-F238E27FC236}">
                <a16:creationId xmlns:a16="http://schemas.microsoft.com/office/drawing/2014/main" id="{CC78E7D6-A348-40EA-A6B9-32170EAB8A27}"/>
              </a:ext>
            </a:extLst>
          </p:cNvPr>
          <p:cNvSpPr txBox="1"/>
          <p:nvPr/>
        </p:nvSpPr>
        <p:spPr>
          <a:xfrm>
            <a:off x="18028304" y="392585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10.4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Oval 111">
            <a:extLst>
              <a:ext uri="{FF2B5EF4-FFF2-40B4-BE49-F238E27FC236}">
                <a16:creationId xmlns:a16="http://schemas.microsoft.com/office/drawing/2014/main" id="{4C893532-C506-4FC8-BC92-7EAB66B1F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4267" y="3753029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2F44EA70-1AB3-4791-A53F-3F881CD3BE0F}"/>
              </a:ext>
            </a:extLst>
          </p:cNvPr>
          <p:cNvSpPr txBox="1"/>
          <p:nvPr/>
        </p:nvSpPr>
        <p:spPr>
          <a:xfrm>
            <a:off x="19850109" y="391251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9" name="Oval 111">
            <a:extLst>
              <a:ext uri="{FF2B5EF4-FFF2-40B4-BE49-F238E27FC236}">
                <a16:creationId xmlns:a16="http://schemas.microsoft.com/office/drawing/2014/main" id="{D761DCFB-D3F1-4390-9DEB-D93117160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1117807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0" name="Oval 111">
            <a:extLst>
              <a:ext uri="{FF2B5EF4-FFF2-40B4-BE49-F238E27FC236}">
                <a16:creationId xmlns:a16="http://schemas.microsoft.com/office/drawing/2014/main" id="{87246D4F-26F6-45DB-A56B-C40D3149B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11154366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41" name="Grupo 140">
            <a:extLst>
              <a:ext uri="{FF2B5EF4-FFF2-40B4-BE49-F238E27FC236}">
                <a16:creationId xmlns:a16="http://schemas.microsoft.com/office/drawing/2014/main" id="{C325FDC9-4906-4D55-B154-BA32707AA6B4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11186965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142" name="Oval 111">
              <a:extLst>
                <a:ext uri="{FF2B5EF4-FFF2-40B4-BE49-F238E27FC236}">
                  <a16:creationId xmlns:a16="http://schemas.microsoft.com/office/drawing/2014/main" id="{12C185BE-297B-4433-9C3C-E034B9854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3" name="TextBox 137">
              <a:extLst>
                <a:ext uri="{FF2B5EF4-FFF2-40B4-BE49-F238E27FC236}">
                  <a16:creationId xmlns:a16="http://schemas.microsoft.com/office/drawing/2014/main" id="{F17DDA40-9638-43DB-A86C-C84875352FAE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17.8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4" name="Oval 111">
            <a:extLst>
              <a:ext uri="{FF2B5EF4-FFF2-40B4-BE49-F238E27FC236}">
                <a16:creationId xmlns:a16="http://schemas.microsoft.com/office/drawing/2014/main" id="{AE0F937A-70E1-44FF-8D0C-842F94884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11113454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45" name="TextBox 137">
            <a:extLst>
              <a:ext uri="{FF2B5EF4-FFF2-40B4-BE49-F238E27FC236}">
                <a16:creationId xmlns:a16="http://schemas.microsoft.com/office/drawing/2014/main" id="{9DE35CBC-6F03-46D3-96B9-14CFBF6D2B4F}"/>
              </a:ext>
            </a:extLst>
          </p:cNvPr>
          <p:cNvSpPr txBox="1"/>
          <p:nvPr/>
        </p:nvSpPr>
        <p:spPr>
          <a:xfrm>
            <a:off x="5204645" y="113225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17.7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137">
            <a:extLst>
              <a:ext uri="{FF2B5EF4-FFF2-40B4-BE49-F238E27FC236}">
                <a16:creationId xmlns:a16="http://schemas.microsoft.com/office/drawing/2014/main" id="{3F8660DB-F7EC-4BA6-B574-AE5E1A8D082E}"/>
              </a:ext>
            </a:extLst>
          </p:cNvPr>
          <p:cNvSpPr txBox="1"/>
          <p:nvPr/>
        </p:nvSpPr>
        <p:spPr>
          <a:xfrm>
            <a:off x="7232284" y="1129236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137">
            <a:extLst>
              <a:ext uri="{FF2B5EF4-FFF2-40B4-BE49-F238E27FC236}">
                <a16:creationId xmlns:a16="http://schemas.microsoft.com/office/drawing/2014/main" id="{3FDA57AE-4690-4C32-81C3-F020CDB26869}"/>
              </a:ext>
            </a:extLst>
          </p:cNvPr>
          <p:cNvSpPr txBox="1"/>
          <p:nvPr/>
        </p:nvSpPr>
        <p:spPr>
          <a:xfrm>
            <a:off x="9203843" y="112647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17.0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8" name="Grupo 147">
            <a:extLst>
              <a:ext uri="{FF2B5EF4-FFF2-40B4-BE49-F238E27FC236}">
                <a16:creationId xmlns:a16="http://schemas.microsoft.com/office/drawing/2014/main" id="{6BC10BB5-118F-4745-AE12-5BCBBBC90FEB}"/>
              </a:ext>
            </a:extLst>
          </p:cNvPr>
          <p:cNvGrpSpPr>
            <a:grpSpLocks noChangeAspect="1"/>
          </p:cNvGrpSpPr>
          <p:nvPr/>
        </p:nvGrpSpPr>
        <p:grpSpPr>
          <a:xfrm>
            <a:off x="17524246" y="8722054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49" name="Oval 111">
              <a:extLst>
                <a:ext uri="{FF2B5EF4-FFF2-40B4-BE49-F238E27FC236}">
                  <a16:creationId xmlns:a16="http://schemas.microsoft.com/office/drawing/2014/main" id="{B0FB2211-0620-4481-9FA7-2FC56AA5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0" name="TextBox 137">
              <a:extLst>
                <a:ext uri="{FF2B5EF4-FFF2-40B4-BE49-F238E27FC236}">
                  <a16:creationId xmlns:a16="http://schemas.microsoft.com/office/drawing/2014/main" id="{E85B1A35-63D1-4156-8312-CAA27FCE4AE7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1" name="TextBox 62">
            <a:extLst>
              <a:ext uri="{FF2B5EF4-FFF2-40B4-BE49-F238E27FC236}">
                <a16:creationId xmlns:a16="http://schemas.microsoft.com/office/drawing/2014/main" id="{24D60FED-00B2-4767-BDE9-CF7C7B5E1454}"/>
              </a:ext>
            </a:extLst>
          </p:cNvPr>
          <p:cNvSpPr txBox="1"/>
          <p:nvPr/>
        </p:nvSpPr>
        <p:spPr>
          <a:xfrm>
            <a:off x="18176961" y="8759038"/>
            <a:ext cx="300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Linfomas, mieloma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múltiple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2" name="Grupo 151">
            <a:extLst>
              <a:ext uri="{FF2B5EF4-FFF2-40B4-BE49-F238E27FC236}">
                <a16:creationId xmlns:a16="http://schemas.microsoft.com/office/drawing/2014/main" id="{82CB5417-35D9-4A15-BB11-88E1386F91DA}"/>
              </a:ext>
            </a:extLst>
          </p:cNvPr>
          <p:cNvGrpSpPr>
            <a:grpSpLocks noChangeAspect="1"/>
          </p:cNvGrpSpPr>
          <p:nvPr/>
        </p:nvGrpSpPr>
        <p:grpSpPr>
          <a:xfrm>
            <a:off x="17483545" y="8074404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53" name="Oval 111">
              <a:extLst>
                <a:ext uri="{FF2B5EF4-FFF2-40B4-BE49-F238E27FC236}">
                  <a16:creationId xmlns:a16="http://schemas.microsoft.com/office/drawing/2014/main" id="{B974BF0F-556E-43D3-B943-ED374D9FD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4" name="TextBox 137">
              <a:extLst>
                <a:ext uri="{FF2B5EF4-FFF2-40B4-BE49-F238E27FC236}">
                  <a16:creationId xmlns:a16="http://schemas.microsoft.com/office/drawing/2014/main" id="{30E83DE3-5203-4FDA-BBA1-63EB8124B09F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5" name="TextBox 62">
            <a:extLst>
              <a:ext uri="{FF2B5EF4-FFF2-40B4-BE49-F238E27FC236}">
                <a16:creationId xmlns:a16="http://schemas.microsoft.com/office/drawing/2014/main" id="{1893A5BF-34C7-459A-92BB-EFE25FFAB8C0}"/>
              </a:ext>
            </a:extLst>
          </p:cNvPr>
          <p:cNvSpPr txBox="1"/>
          <p:nvPr/>
        </p:nvSpPr>
        <p:spPr>
          <a:xfrm>
            <a:off x="18136260" y="8111388"/>
            <a:ext cx="3004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Estómago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TextBox 61">
            <a:extLst>
              <a:ext uri="{FF2B5EF4-FFF2-40B4-BE49-F238E27FC236}">
                <a16:creationId xmlns:a16="http://schemas.microsoft.com/office/drawing/2014/main" id="{2E83A1D0-3CF5-42E6-AD51-D9E1FF7BAB87}"/>
              </a:ext>
            </a:extLst>
          </p:cNvPr>
          <p:cNvSpPr txBox="1"/>
          <p:nvPr/>
        </p:nvSpPr>
        <p:spPr>
          <a:xfrm>
            <a:off x="2729484" y="10545689"/>
            <a:ext cx="814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todas las enfermedades (menos lesiones)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085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9577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4. Mortalidad por grupo de edad: </a:t>
            </a:r>
            <a:r>
              <a:rPr lang="es-MX" sz="6000" b="1" dirty="0">
                <a:solidFill>
                  <a:srgbClr val="FF9900"/>
                </a:solidFill>
                <a:latin typeface="Source Sans Pro"/>
                <a:cs typeface="Source Sans Pro"/>
              </a:rPr>
              <a:t>adultos maduros (50-69)</a:t>
            </a:r>
            <a:endParaRPr lang="id-ID" sz="6000" b="1" dirty="0">
              <a:solidFill>
                <a:srgbClr val="FF9900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9" name="TextBox 64">
            <a:extLst>
              <a:ext uri="{FF2B5EF4-FFF2-40B4-BE49-F238E27FC236}">
                <a16:creationId xmlns:a16="http://schemas.microsoft.com/office/drawing/2014/main" id="{A5B07FC9-A316-42F0-8FE2-2D5F34D53F85}"/>
              </a:ext>
            </a:extLst>
          </p:cNvPr>
          <p:cNvSpPr txBox="1"/>
          <p:nvPr/>
        </p:nvSpPr>
        <p:spPr>
          <a:xfrm>
            <a:off x="3302663" y="9906513"/>
            <a:ext cx="683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enfermedades no transmisibles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6B7AF27-12F5-496B-85B0-AF84F4ECB850}"/>
              </a:ext>
            </a:extLst>
          </p:cNvPr>
          <p:cNvGrpSpPr/>
          <p:nvPr/>
        </p:nvGrpSpPr>
        <p:grpSpPr>
          <a:xfrm>
            <a:off x="1908748" y="2359272"/>
            <a:ext cx="9881252" cy="1938992"/>
            <a:chOff x="2301704" y="5157631"/>
            <a:chExt cx="11160598" cy="1938992"/>
          </a:xfrm>
        </p:grpSpPr>
        <p:sp>
          <p:nvSpPr>
            <p:cNvPr id="11" name="TextBox 62">
              <a:extLst>
                <a:ext uri="{FF2B5EF4-FFF2-40B4-BE49-F238E27FC236}">
                  <a16:creationId xmlns:a16="http://schemas.microsoft.com/office/drawing/2014/main" id="{F0639CC0-A1F8-4423-A7E4-326A3EB1B788}"/>
                </a:ext>
              </a:extLst>
            </p:cNvPr>
            <p:cNvSpPr txBox="1"/>
            <p:nvPr/>
          </p:nvSpPr>
          <p:spPr>
            <a:xfrm>
              <a:off x="3125762" y="5157631"/>
              <a:ext cx="103365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Entre los adultos maduros la mortalidad por cáncer se ha </a:t>
              </a:r>
              <a:r>
                <a:rPr lang="es-MX" sz="4000" b="1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reducido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manera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sostenida 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las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dos últimas décadas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8E5BFCB1-F738-46C9-99A5-07F34AEF0B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704" y="5376647"/>
              <a:ext cx="483499" cy="5298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4" name="TextBox 62">
            <a:extLst>
              <a:ext uri="{FF2B5EF4-FFF2-40B4-BE49-F238E27FC236}">
                <a16:creationId xmlns:a16="http://schemas.microsoft.com/office/drawing/2014/main" id="{DD6D0F0E-8E17-4618-9240-5FDB8DB2BEF7}"/>
              </a:ext>
            </a:extLst>
          </p:cNvPr>
          <p:cNvSpPr txBox="1"/>
          <p:nvPr/>
        </p:nvSpPr>
        <p:spPr>
          <a:xfrm>
            <a:off x="1775296" y="4546444"/>
            <a:ext cx="961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Tasa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estandarizada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por 100 mil habitantes de 50 a 69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años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EF671C0-3C92-421B-9777-881A0388F3B7}"/>
              </a:ext>
            </a:extLst>
          </p:cNvPr>
          <p:cNvCxnSpPr/>
          <p:nvPr/>
        </p:nvCxnSpPr>
        <p:spPr>
          <a:xfrm>
            <a:off x="3339974" y="10450577"/>
            <a:ext cx="67665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F0ABBAD-CBD9-47BB-8F35-A1D127A6407E}"/>
              </a:ext>
            </a:extLst>
          </p:cNvPr>
          <p:cNvCxnSpPr/>
          <p:nvPr/>
        </p:nvCxnSpPr>
        <p:spPr>
          <a:xfrm>
            <a:off x="12188825" y="2718225"/>
            <a:ext cx="0" cy="694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9">
            <a:extLst>
              <a:ext uri="{FF2B5EF4-FFF2-40B4-BE49-F238E27FC236}">
                <a16:creationId xmlns:a16="http://schemas.microsoft.com/office/drawing/2014/main" id="{68E5E441-F806-4701-9BC6-7117CBE02114}"/>
              </a:ext>
            </a:extLst>
          </p:cNvPr>
          <p:cNvSpPr txBox="1"/>
          <p:nvPr/>
        </p:nvSpPr>
        <p:spPr>
          <a:xfrm>
            <a:off x="5047426" y="5688788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176.9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FCF96B8B-F25F-4F52-B17C-7A07A17AF59C}"/>
              </a:ext>
            </a:extLst>
          </p:cNvPr>
          <p:cNvSpPr txBox="1"/>
          <p:nvPr/>
        </p:nvSpPr>
        <p:spPr>
          <a:xfrm>
            <a:off x="7106968" y="5768157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173.4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9" name="TextBox 66">
            <a:extLst>
              <a:ext uri="{FF2B5EF4-FFF2-40B4-BE49-F238E27FC236}">
                <a16:creationId xmlns:a16="http://schemas.microsoft.com/office/drawing/2014/main" id="{3FF3C650-1D13-4048-8DA7-3C79C81AB92B}"/>
              </a:ext>
            </a:extLst>
          </p:cNvPr>
          <p:cNvSpPr txBox="1"/>
          <p:nvPr/>
        </p:nvSpPr>
        <p:spPr>
          <a:xfrm>
            <a:off x="7284902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2016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67F650F1-0606-4F16-ADBA-0309E0A6B9A6}"/>
              </a:ext>
            </a:extLst>
          </p:cNvPr>
          <p:cNvSpPr txBox="1"/>
          <p:nvPr/>
        </p:nvSpPr>
        <p:spPr>
          <a:xfrm>
            <a:off x="5214943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1" name="Oval 111">
            <a:extLst>
              <a:ext uri="{FF2B5EF4-FFF2-40B4-BE49-F238E27FC236}">
                <a16:creationId xmlns:a16="http://schemas.microsoft.com/office/drawing/2014/main" id="{3FB93ED6-5E01-43B0-A15A-CF3C21D87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8938102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111">
            <a:extLst>
              <a:ext uri="{FF2B5EF4-FFF2-40B4-BE49-F238E27FC236}">
                <a16:creationId xmlns:a16="http://schemas.microsoft.com/office/drawing/2014/main" id="{F42AAC20-EC18-49AD-A4B5-1B734C991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8914397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TextBox 71">
            <a:extLst>
              <a:ext uri="{FF2B5EF4-FFF2-40B4-BE49-F238E27FC236}">
                <a16:creationId xmlns:a16="http://schemas.microsoft.com/office/drawing/2014/main" id="{2912694E-6FA3-4D2E-B1AE-AC7F3B272E78}"/>
              </a:ext>
            </a:extLst>
          </p:cNvPr>
          <p:cNvSpPr txBox="1"/>
          <p:nvPr/>
        </p:nvSpPr>
        <p:spPr>
          <a:xfrm>
            <a:off x="3193345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2000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id="{4501AA6A-B28B-4132-86AB-5E078D692D2D}"/>
              </a:ext>
            </a:extLst>
          </p:cNvPr>
          <p:cNvSpPr txBox="1"/>
          <p:nvPr/>
        </p:nvSpPr>
        <p:spPr>
          <a:xfrm>
            <a:off x="2993568" y="5180372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201.0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8BF7A78-55F3-4547-9DAE-6767951B41CD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8946996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26" name="Oval 111">
              <a:extLst>
                <a:ext uri="{FF2B5EF4-FFF2-40B4-BE49-F238E27FC236}">
                  <a16:creationId xmlns:a16="http://schemas.microsoft.com/office/drawing/2014/main" id="{5F43B911-2065-429D-8320-F886E6581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TextBox 137">
              <a:extLst>
                <a:ext uri="{FF2B5EF4-FFF2-40B4-BE49-F238E27FC236}">
                  <a16:creationId xmlns:a16="http://schemas.microsoft.com/office/drawing/2014/main" id="{7B11D9A0-A5FE-4C2C-8291-4E7A74DC0C4F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20.8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73">
            <a:extLst>
              <a:ext uri="{FF2B5EF4-FFF2-40B4-BE49-F238E27FC236}">
                <a16:creationId xmlns:a16="http://schemas.microsoft.com/office/drawing/2014/main" id="{49AAD7D0-266A-436E-A911-C19671ECDEFD}"/>
              </a:ext>
            </a:extLst>
          </p:cNvPr>
          <p:cNvSpPr/>
          <p:nvPr/>
        </p:nvSpPr>
        <p:spPr>
          <a:xfrm>
            <a:off x="3338854" y="5744306"/>
            <a:ext cx="658368" cy="2501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73">
            <a:extLst>
              <a:ext uri="{FF2B5EF4-FFF2-40B4-BE49-F238E27FC236}">
                <a16:creationId xmlns:a16="http://schemas.microsoft.com/office/drawing/2014/main" id="{0A104C0F-A083-4ED9-AD9F-05D3CC1E0D1B}"/>
              </a:ext>
            </a:extLst>
          </p:cNvPr>
          <p:cNvSpPr/>
          <p:nvPr/>
        </p:nvSpPr>
        <p:spPr>
          <a:xfrm>
            <a:off x="7407441" y="6337164"/>
            <a:ext cx="658368" cy="1913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73">
            <a:extLst>
              <a:ext uri="{FF2B5EF4-FFF2-40B4-BE49-F238E27FC236}">
                <a16:creationId xmlns:a16="http://schemas.microsoft.com/office/drawing/2014/main" id="{630E2212-555E-46EE-95A3-3186F62D29CC}"/>
              </a:ext>
            </a:extLst>
          </p:cNvPr>
          <p:cNvSpPr/>
          <p:nvPr/>
        </p:nvSpPr>
        <p:spPr>
          <a:xfrm>
            <a:off x="5372397" y="6251574"/>
            <a:ext cx="658368" cy="20123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20">
            <a:extLst>
              <a:ext uri="{FF2B5EF4-FFF2-40B4-BE49-F238E27FC236}">
                <a16:creationId xmlns:a16="http://schemas.microsoft.com/office/drawing/2014/main" id="{77087295-3843-4B5A-BB10-84DD652E59DB}"/>
              </a:ext>
            </a:extLst>
          </p:cNvPr>
          <p:cNvSpPr txBox="1">
            <a:spLocks/>
          </p:cNvSpPr>
          <p:nvPr/>
        </p:nvSpPr>
        <p:spPr>
          <a:xfrm rot="16200000">
            <a:off x="2916134" y="7202598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20,495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F48D5383-BD10-4EB7-9AC3-DE00CA5D0954}"/>
              </a:ext>
            </a:extLst>
          </p:cNvPr>
          <p:cNvSpPr txBox="1">
            <a:spLocks/>
          </p:cNvSpPr>
          <p:nvPr/>
        </p:nvSpPr>
        <p:spPr>
          <a:xfrm rot="16200000">
            <a:off x="4959456" y="7236045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25,800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5D3AEF19-86B5-4737-A7D0-038FC8011517}"/>
              </a:ext>
            </a:extLst>
          </p:cNvPr>
          <p:cNvSpPr txBox="1">
            <a:spLocks/>
          </p:cNvSpPr>
          <p:nvPr/>
        </p:nvSpPr>
        <p:spPr>
          <a:xfrm rot="16200000">
            <a:off x="6982154" y="7210682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31,602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71">
            <a:extLst>
              <a:ext uri="{FF2B5EF4-FFF2-40B4-BE49-F238E27FC236}">
                <a16:creationId xmlns:a16="http://schemas.microsoft.com/office/drawing/2014/main" id="{87C96F0E-9EC3-441D-949B-2976AC3945E1}"/>
              </a:ext>
            </a:extLst>
          </p:cNvPr>
          <p:cNvSpPr txBox="1"/>
          <p:nvPr/>
        </p:nvSpPr>
        <p:spPr>
          <a:xfrm>
            <a:off x="9259166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2019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35" name="TextBox 69">
            <a:extLst>
              <a:ext uri="{FF2B5EF4-FFF2-40B4-BE49-F238E27FC236}">
                <a16:creationId xmlns:a16="http://schemas.microsoft.com/office/drawing/2014/main" id="{FA973E1E-714E-467C-A7B8-D63A309757A9}"/>
              </a:ext>
            </a:extLst>
          </p:cNvPr>
          <p:cNvSpPr txBox="1"/>
          <p:nvPr/>
        </p:nvSpPr>
        <p:spPr>
          <a:xfrm>
            <a:off x="9059389" y="5891521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170.9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36" name="Oval 111">
            <a:extLst>
              <a:ext uri="{FF2B5EF4-FFF2-40B4-BE49-F238E27FC236}">
                <a16:creationId xmlns:a16="http://schemas.microsoft.com/office/drawing/2014/main" id="{E9B56A9F-A81A-47ED-B5FF-CFE2BC003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8873485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7" name="Rectangle 73">
            <a:extLst>
              <a:ext uri="{FF2B5EF4-FFF2-40B4-BE49-F238E27FC236}">
                <a16:creationId xmlns:a16="http://schemas.microsoft.com/office/drawing/2014/main" id="{7CD7DC17-DE69-4905-9593-3C941EF6F6AA}"/>
              </a:ext>
            </a:extLst>
          </p:cNvPr>
          <p:cNvSpPr/>
          <p:nvPr/>
        </p:nvSpPr>
        <p:spPr>
          <a:xfrm>
            <a:off x="9404674" y="6447685"/>
            <a:ext cx="658368" cy="1725042"/>
          </a:xfrm>
          <a:prstGeom prst="rect">
            <a:avLst/>
          </a:prstGeom>
          <a:solidFill>
            <a:srgbClr val="FC9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8CDD3639-FF71-4A85-87B7-EEC2B08ED507}"/>
              </a:ext>
            </a:extLst>
          </p:cNvPr>
          <p:cNvSpPr txBox="1">
            <a:spLocks/>
          </p:cNvSpPr>
          <p:nvPr/>
        </p:nvSpPr>
        <p:spPr>
          <a:xfrm rot="16200000">
            <a:off x="8981955" y="7129087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34,643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4FBF12A3-D303-4D7E-B641-443CC4DD23BD}"/>
              </a:ext>
            </a:extLst>
          </p:cNvPr>
          <p:cNvCxnSpPr/>
          <p:nvPr/>
        </p:nvCxnSpPr>
        <p:spPr>
          <a:xfrm>
            <a:off x="17795631" y="6447685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76EB39D-8CE2-436B-834B-5D171D2F1261}"/>
              </a:ext>
            </a:extLst>
          </p:cNvPr>
          <p:cNvCxnSpPr>
            <a:cxnSpLocks/>
          </p:cNvCxnSpPr>
          <p:nvPr/>
        </p:nvCxnSpPr>
        <p:spPr>
          <a:xfrm rot="16200000">
            <a:off x="17666679" y="6459409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2">
            <a:extLst>
              <a:ext uri="{FF2B5EF4-FFF2-40B4-BE49-F238E27FC236}">
                <a16:creationId xmlns:a16="http://schemas.microsoft.com/office/drawing/2014/main" id="{37443EEC-C84C-4E9E-A803-5CAE2CA26C05}"/>
              </a:ext>
            </a:extLst>
          </p:cNvPr>
          <p:cNvSpPr txBox="1"/>
          <p:nvPr/>
        </p:nvSpPr>
        <p:spPr>
          <a:xfrm>
            <a:off x="13712442" y="5535986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Alta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2" name="TextBox 62">
            <a:extLst>
              <a:ext uri="{FF2B5EF4-FFF2-40B4-BE49-F238E27FC236}">
                <a16:creationId xmlns:a16="http://schemas.microsoft.com/office/drawing/2014/main" id="{7494F3DB-1C36-4EF2-BA59-5D9F2EE4CFB9}"/>
              </a:ext>
            </a:extLst>
          </p:cNvPr>
          <p:cNvSpPr txBox="1"/>
          <p:nvPr/>
        </p:nvSpPr>
        <p:spPr>
          <a:xfrm>
            <a:off x="12529158" y="8643498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2BBAFF46-F846-4766-B3F7-542B1D89D9C8}"/>
              </a:ext>
            </a:extLst>
          </p:cNvPr>
          <p:cNvGrpSpPr>
            <a:grpSpLocks noChangeAspect="1"/>
          </p:cNvGrpSpPr>
          <p:nvPr/>
        </p:nvGrpSpPr>
        <p:grpSpPr>
          <a:xfrm>
            <a:off x="19192127" y="6792826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44" name="Oval 111">
              <a:extLst>
                <a:ext uri="{FF2B5EF4-FFF2-40B4-BE49-F238E27FC236}">
                  <a16:creationId xmlns:a16="http://schemas.microsoft.com/office/drawing/2014/main" id="{AAEEBB4E-9E6B-4D24-8C52-09377DEF1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" name="TextBox 137">
              <a:extLst>
                <a:ext uri="{FF2B5EF4-FFF2-40B4-BE49-F238E27FC236}">
                  <a16:creationId xmlns:a16="http://schemas.microsoft.com/office/drawing/2014/main" id="{A1427589-518F-43D6-9C89-B4B6301E76C1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3620803F-9D44-432E-859A-3BD9B457F551}"/>
              </a:ext>
            </a:extLst>
          </p:cNvPr>
          <p:cNvGrpSpPr>
            <a:grpSpLocks noChangeAspect="1"/>
          </p:cNvGrpSpPr>
          <p:nvPr/>
        </p:nvGrpSpPr>
        <p:grpSpPr>
          <a:xfrm>
            <a:off x="16753126" y="9743485"/>
            <a:ext cx="583232" cy="584775"/>
            <a:chOff x="15109894" y="10313209"/>
            <a:chExt cx="2216881" cy="2222744"/>
          </a:xfrm>
          <a:solidFill>
            <a:srgbClr val="92D050"/>
          </a:solidFill>
        </p:grpSpPr>
        <p:sp>
          <p:nvSpPr>
            <p:cNvPr id="47" name="Oval 111">
              <a:extLst>
                <a:ext uri="{FF2B5EF4-FFF2-40B4-BE49-F238E27FC236}">
                  <a16:creationId xmlns:a16="http://schemas.microsoft.com/office/drawing/2014/main" id="{7BD9F9C7-73B5-4C4B-81BB-B27293633E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8" name="TextBox 137">
              <a:extLst>
                <a:ext uri="{FF2B5EF4-FFF2-40B4-BE49-F238E27FC236}">
                  <a16:creationId xmlns:a16="http://schemas.microsoft.com/office/drawing/2014/main" id="{8CF0F9D6-29B5-4552-9AC2-E0539AD9C65A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289E0568-EB2C-46DF-9E7D-308538EFC050}"/>
              </a:ext>
            </a:extLst>
          </p:cNvPr>
          <p:cNvGrpSpPr>
            <a:grpSpLocks noChangeAspect="1"/>
          </p:cNvGrpSpPr>
          <p:nvPr/>
        </p:nvGrpSpPr>
        <p:grpSpPr>
          <a:xfrm>
            <a:off x="19926733" y="10466701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50" name="Oval 111">
              <a:extLst>
                <a:ext uri="{FF2B5EF4-FFF2-40B4-BE49-F238E27FC236}">
                  <a16:creationId xmlns:a16="http://schemas.microsoft.com/office/drawing/2014/main" id="{3E3B41B3-715D-4D8C-900E-33F39AD98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1" name="TextBox 137">
              <a:extLst>
                <a:ext uri="{FF2B5EF4-FFF2-40B4-BE49-F238E27FC236}">
                  <a16:creationId xmlns:a16="http://schemas.microsoft.com/office/drawing/2014/main" id="{AB5FAA84-1FC1-453C-BF80-049A4AA02E46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291D2F0C-637B-42E0-B2E8-BCBC5AB0889E}"/>
              </a:ext>
            </a:extLst>
          </p:cNvPr>
          <p:cNvGrpSpPr>
            <a:grpSpLocks noChangeAspect="1"/>
          </p:cNvGrpSpPr>
          <p:nvPr/>
        </p:nvGrpSpPr>
        <p:grpSpPr>
          <a:xfrm>
            <a:off x="14885070" y="8096645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53" name="Oval 111">
              <a:extLst>
                <a:ext uri="{FF2B5EF4-FFF2-40B4-BE49-F238E27FC236}">
                  <a16:creationId xmlns:a16="http://schemas.microsoft.com/office/drawing/2014/main" id="{BB686D7A-BF79-4875-8FC4-F08FED774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4" name="TextBox 137">
              <a:extLst>
                <a:ext uri="{FF2B5EF4-FFF2-40B4-BE49-F238E27FC236}">
                  <a16:creationId xmlns:a16="http://schemas.microsoft.com/office/drawing/2014/main" id="{4438C1AD-3A47-4C5E-96BC-ACD310455EC9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62">
            <a:extLst>
              <a:ext uri="{FF2B5EF4-FFF2-40B4-BE49-F238E27FC236}">
                <a16:creationId xmlns:a16="http://schemas.microsoft.com/office/drawing/2014/main" id="{13F15553-7049-4582-A0A3-BF50AB481F22}"/>
              </a:ext>
            </a:extLst>
          </p:cNvPr>
          <p:cNvSpPr txBox="1"/>
          <p:nvPr/>
        </p:nvSpPr>
        <p:spPr>
          <a:xfrm>
            <a:off x="20314799" y="8696163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desfavorable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6" name="TextBox 62">
            <a:extLst>
              <a:ext uri="{FF2B5EF4-FFF2-40B4-BE49-F238E27FC236}">
                <a16:creationId xmlns:a16="http://schemas.microsoft.com/office/drawing/2014/main" id="{DD81DE39-652E-409C-AF04-B0FD7C4F1B09}"/>
              </a:ext>
            </a:extLst>
          </p:cNvPr>
          <p:cNvSpPr txBox="1"/>
          <p:nvPr/>
        </p:nvSpPr>
        <p:spPr>
          <a:xfrm>
            <a:off x="13751507" y="12107408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Baja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7" name="TextBox 137">
            <a:extLst>
              <a:ext uri="{FF2B5EF4-FFF2-40B4-BE49-F238E27FC236}">
                <a16:creationId xmlns:a16="http://schemas.microsoft.com/office/drawing/2014/main" id="{0F0E7C1D-7DBB-45D6-83A9-A8B82D119468}"/>
              </a:ext>
            </a:extLst>
          </p:cNvPr>
          <p:cNvSpPr txBox="1"/>
          <p:nvPr/>
        </p:nvSpPr>
        <p:spPr>
          <a:xfrm>
            <a:off x="5204645" y="90826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19.0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137">
            <a:extLst>
              <a:ext uri="{FF2B5EF4-FFF2-40B4-BE49-F238E27FC236}">
                <a16:creationId xmlns:a16="http://schemas.microsoft.com/office/drawing/2014/main" id="{CF4DCD53-809B-4A18-A182-4DD1A53DA9C1}"/>
              </a:ext>
            </a:extLst>
          </p:cNvPr>
          <p:cNvSpPr txBox="1"/>
          <p:nvPr/>
        </p:nvSpPr>
        <p:spPr>
          <a:xfrm>
            <a:off x="7232284" y="9052398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18.5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137">
            <a:extLst>
              <a:ext uri="{FF2B5EF4-FFF2-40B4-BE49-F238E27FC236}">
                <a16:creationId xmlns:a16="http://schemas.microsoft.com/office/drawing/2014/main" id="{D850EC9B-91AF-4925-AFEC-FBE674A137B3}"/>
              </a:ext>
            </a:extLst>
          </p:cNvPr>
          <p:cNvSpPr txBox="1"/>
          <p:nvPr/>
        </p:nvSpPr>
        <p:spPr>
          <a:xfrm>
            <a:off x="9203843" y="90248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18.8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2">
            <a:extLst>
              <a:ext uri="{FF2B5EF4-FFF2-40B4-BE49-F238E27FC236}">
                <a16:creationId xmlns:a16="http://schemas.microsoft.com/office/drawing/2014/main" id="{B7ABABD6-7905-4B32-B566-617BAE594B33}"/>
              </a:ext>
            </a:extLst>
          </p:cNvPr>
          <p:cNvSpPr txBox="1"/>
          <p:nvPr/>
        </p:nvSpPr>
        <p:spPr>
          <a:xfrm>
            <a:off x="19510044" y="6361763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912AA4C1-1F14-42FC-82FE-91A3EE6E41A9}"/>
              </a:ext>
            </a:extLst>
          </p:cNvPr>
          <p:cNvSpPr txBox="1"/>
          <p:nvPr/>
        </p:nvSpPr>
        <p:spPr>
          <a:xfrm>
            <a:off x="13778488" y="7118412"/>
            <a:ext cx="2011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Tráquea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bronquios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38749CD1-3C90-444C-82A0-5A80E0D89463}"/>
              </a:ext>
            </a:extLst>
          </p:cNvPr>
          <p:cNvGrpSpPr>
            <a:grpSpLocks noChangeAspect="1"/>
          </p:cNvGrpSpPr>
          <p:nvPr/>
        </p:nvGrpSpPr>
        <p:grpSpPr>
          <a:xfrm>
            <a:off x="17899382" y="8393810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70" name="Oval 111">
              <a:extLst>
                <a:ext uri="{FF2B5EF4-FFF2-40B4-BE49-F238E27FC236}">
                  <a16:creationId xmlns:a16="http://schemas.microsoft.com/office/drawing/2014/main" id="{C385BE47-206D-4204-A272-FAA5D3F32A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1" name="TextBox 137">
              <a:extLst>
                <a:ext uri="{FF2B5EF4-FFF2-40B4-BE49-F238E27FC236}">
                  <a16:creationId xmlns:a16="http://schemas.microsoft.com/office/drawing/2014/main" id="{5C6536C4-04D7-425D-BD93-C3B7938EFC72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2" name="TextBox 62">
            <a:extLst>
              <a:ext uri="{FF2B5EF4-FFF2-40B4-BE49-F238E27FC236}">
                <a16:creationId xmlns:a16="http://schemas.microsoft.com/office/drawing/2014/main" id="{CCF92B87-EF38-4820-ACAE-F8D1B11884CB}"/>
              </a:ext>
            </a:extLst>
          </p:cNvPr>
          <p:cNvSpPr txBox="1"/>
          <p:nvPr/>
        </p:nvSpPr>
        <p:spPr>
          <a:xfrm>
            <a:off x="18552097" y="8430794"/>
            <a:ext cx="300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Linfomas, mieloma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múltiple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D878150E-193E-46C0-8BFA-1A62F5BA4ADE}"/>
              </a:ext>
            </a:extLst>
          </p:cNvPr>
          <p:cNvGrpSpPr>
            <a:grpSpLocks noChangeAspect="1"/>
          </p:cNvGrpSpPr>
          <p:nvPr/>
        </p:nvGrpSpPr>
        <p:grpSpPr>
          <a:xfrm>
            <a:off x="19859053" y="7260364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74" name="Oval 111">
              <a:extLst>
                <a:ext uri="{FF2B5EF4-FFF2-40B4-BE49-F238E27FC236}">
                  <a16:creationId xmlns:a16="http://schemas.microsoft.com/office/drawing/2014/main" id="{42288DDB-A7F8-455D-B007-28CFFFCD46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5" name="TextBox 137">
              <a:extLst>
                <a:ext uri="{FF2B5EF4-FFF2-40B4-BE49-F238E27FC236}">
                  <a16:creationId xmlns:a16="http://schemas.microsoft.com/office/drawing/2014/main" id="{3434F5B4-0567-4AE3-9423-055A61E412C0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6" name="TextBox 62">
            <a:extLst>
              <a:ext uri="{FF2B5EF4-FFF2-40B4-BE49-F238E27FC236}">
                <a16:creationId xmlns:a16="http://schemas.microsoft.com/office/drawing/2014/main" id="{13F54F4E-ECD8-4EBF-8818-D1EC81CDFEA2}"/>
              </a:ext>
            </a:extLst>
          </p:cNvPr>
          <p:cNvSpPr txBox="1"/>
          <p:nvPr/>
        </p:nvSpPr>
        <p:spPr>
          <a:xfrm>
            <a:off x="20498008" y="7246799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62">
            <a:extLst>
              <a:ext uri="{FF2B5EF4-FFF2-40B4-BE49-F238E27FC236}">
                <a16:creationId xmlns:a16="http://schemas.microsoft.com/office/drawing/2014/main" id="{503AFF11-65CE-428D-8BEA-073B6ECDDA76}"/>
              </a:ext>
            </a:extLst>
          </p:cNvPr>
          <p:cNvSpPr txBox="1"/>
          <p:nvPr/>
        </p:nvSpPr>
        <p:spPr>
          <a:xfrm>
            <a:off x="20615342" y="10607853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Riñón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65C89016-2734-4DE4-9BC9-D06E939C9E0A}"/>
              </a:ext>
            </a:extLst>
          </p:cNvPr>
          <p:cNvSpPr txBox="1"/>
          <p:nvPr/>
        </p:nvSpPr>
        <p:spPr>
          <a:xfrm>
            <a:off x="13170932" y="9838016"/>
            <a:ext cx="372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Vesícula biliar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tracto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biliar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61">
            <a:extLst>
              <a:ext uri="{FF2B5EF4-FFF2-40B4-BE49-F238E27FC236}">
                <a16:creationId xmlns:a16="http://schemas.microsoft.com/office/drawing/2014/main" id="{1FDBD679-A112-4284-9BD2-0B955D096F2C}"/>
              </a:ext>
            </a:extLst>
          </p:cNvPr>
          <p:cNvSpPr txBox="1"/>
          <p:nvPr/>
        </p:nvSpPr>
        <p:spPr>
          <a:xfrm>
            <a:off x="13711612" y="2562117"/>
            <a:ext cx="780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Principales </a:t>
            </a:r>
            <a:r>
              <a:rPr lang="es-MX" sz="2400" b="1" dirty="0" err="1">
                <a:solidFill>
                  <a:schemeClr val="tx2"/>
                </a:solidFill>
                <a:latin typeface="Source Sans Pro"/>
                <a:cs typeface="Source Sans Pro"/>
              </a:rPr>
              <a:t>subcausas</a:t>
            </a:r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 entre neoplasias malignas en 2019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80" name="TextBox 62">
            <a:extLst>
              <a:ext uri="{FF2B5EF4-FFF2-40B4-BE49-F238E27FC236}">
                <a16:creationId xmlns:a16="http://schemas.microsoft.com/office/drawing/2014/main" id="{AFD1B606-6E11-4B46-BAE2-1D82B7129B10}"/>
              </a:ext>
            </a:extLst>
          </p:cNvPr>
          <p:cNvSpPr txBox="1"/>
          <p:nvPr/>
        </p:nvSpPr>
        <p:spPr>
          <a:xfrm>
            <a:off x="13751507" y="3032061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62">
            <a:extLst>
              <a:ext uri="{FF2B5EF4-FFF2-40B4-BE49-F238E27FC236}">
                <a16:creationId xmlns:a16="http://schemas.microsoft.com/office/drawing/2014/main" id="{E4BB705B-D1D1-4992-A7C6-DA4361B6F6D5}"/>
              </a:ext>
            </a:extLst>
          </p:cNvPr>
          <p:cNvSpPr txBox="1"/>
          <p:nvPr/>
        </p:nvSpPr>
        <p:spPr>
          <a:xfrm>
            <a:off x="19034557" y="2961723"/>
            <a:ext cx="263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Tráquea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bronquios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Oval 111">
            <a:extLst>
              <a:ext uri="{FF2B5EF4-FFF2-40B4-BE49-F238E27FC236}">
                <a16:creationId xmlns:a16="http://schemas.microsoft.com/office/drawing/2014/main" id="{299414C0-4698-4124-9DD4-78B19963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509" y="3778920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3" name="Oval 111">
            <a:extLst>
              <a:ext uri="{FF2B5EF4-FFF2-40B4-BE49-F238E27FC236}">
                <a16:creationId xmlns:a16="http://schemas.microsoft.com/office/drawing/2014/main" id="{48161219-109E-4ACB-8308-8D178240E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6724" y="3775093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4" name="TextBox 62">
            <a:extLst>
              <a:ext uri="{FF2B5EF4-FFF2-40B4-BE49-F238E27FC236}">
                <a16:creationId xmlns:a16="http://schemas.microsoft.com/office/drawing/2014/main" id="{A89B5AEB-685D-44C0-B1D9-88E5D6860CE4}"/>
              </a:ext>
            </a:extLst>
          </p:cNvPr>
          <p:cNvSpPr txBox="1"/>
          <p:nvPr/>
        </p:nvSpPr>
        <p:spPr>
          <a:xfrm>
            <a:off x="15708486" y="3023782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val 111">
            <a:extLst>
              <a:ext uri="{FF2B5EF4-FFF2-40B4-BE49-F238E27FC236}">
                <a16:creationId xmlns:a16="http://schemas.microsoft.com/office/drawing/2014/main" id="{C1EEAEC7-8923-4F4B-9D50-E1A1DF993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6227" y="377019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6" name="TextBox 62">
            <a:extLst>
              <a:ext uri="{FF2B5EF4-FFF2-40B4-BE49-F238E27FC236}">
                <a16:creationId xmlns:a16="http://schemas.microsoft.com/office/drawing/2014/main" id="{D1C06714-DEA2-4266-A8D7-C8069F81977F}"/>
              </a:ext>
            </a:extLst>
          </p:cNvPr>
          <p:cNvSpPr txBox="1"/>
          <p:nvPr/>
        </p:nvSpPr>
        <p:spPr>
          <a:xfrm>
            <a:off x="17487946" y="3031750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Hígado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137">
            <a:extLst>
              <a:ext uri="{FF2B5EF4-FFF2-40B4-BE49-F238E27FC236}">
                <a16:creationId xmlns:a16="http://schemas.microsoft.com/office/drawing/2014/main" id="{5D1AFEFA-D0FC-493B-9804-9C2861143230}"/>
              </a:ext>
            </a:extLst>
          </p:cNvPr>
          <p:cNvSpPr txBox="1"/>
          <p:nvPr/>
        </p:nvSpPr>
        <p:spPr>
          <a:xfrm>
            <a:off x="14235156" y="3925852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11.0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137">
            <a:extLst>
              <a:ext uri="{FF2B5EF4-FFF2-40B4-BE49-F238E27FC236}">
                <a16:creationId xmlns:a16="http://schemas.microsoft.com/office/drawing/2014/main" id="{2C96D760-8A75-4EDB-812E-73197EB93C89}"/>
              </a:ext>
            </a:extLst>
          </p:cNvPr>
          <p:cNvSpPr txBox="1"/>
          <p:nvPr/>
        </p:nvSpPr>
        <p:spPr>
          <a:xfrm>
            <a:off x="16182566" y="393458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9.4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137">
            <a:extLst>
              <a:ext uri="{FF2B5EF4-FFF2-40B4-BE49-F238E27FC236}">
                <a16:creationId xmlns:a16="http://schemas.microsoft.com/office/drawing/2014/main" id="{AA4A5632-88EA-4520-BEE9-7C0244142DB9}"/>
              </a:ext>
            </a:extLst>
          </p:cNvPr>
          <p:cNvSpPr txBox="1"/>
          <p:nvPr/>
        </p:nvSpPr>
        <p:spPr>
          <a:xfrm>
            <a:off x="18028304" y="392585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8.4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val 111">
            <a:extLst>
              <a:ext uri="{FF2B5EF4-FFF2-40B4-BE49-F238E27FC236}">
                <a16:creationId xmlns:a16="http://schemas.microsoft.com/office/drawing/2014/main" id="{AEA00AB3-31E1-4416-AAEF-B2854F69D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4267" y="3753029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1" name="TextBox 137">
            <a:extLst>
              <a:ext uri="{FF2B5EF4-FFF2-40B4-BE49-F238E27FC236}">
                <a16:creationId xmlns:a16="http://schemas.microsoft.com/office/drawing/2014/main" id="{0BECA740-B035-4027-A984-F4C9937AFC81}"/>
              </a:ext>
            </a:extLst>
          </p:cNvPr>
          <p:cNvSpPr txBox="1"/>
          <p:nvPr/>
        </p:nvSpPr>
        <p:spPr>
          <a:xfrm>
            <a:off x="19850109" y="391251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 111">
            <a:extLst>
              <a:ext uri="{FF2B5EF4-FFF2-40B4-BE49-F238E27FC236}">
                <a16:creationId xmlns:a16="http://schemas.microsoft.com/office/drawing/2014/main" id="{DBE19C61-4E28-47AB-8D24-BB979D07F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1117807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3" name="Oval 111">
            <a:extLst>
              <a:ext uri="{FF2B5EF4-FFF2-40B4-BE49-F238E27FC236}">
                <a16:creationId xmlns:a16="http://schemas.microsoft.com/office/drawing/2014/main" id="{1F5F78E0-6983-4233-AE7F-87E685790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11154366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E1FD8F4D-FF3E-42FA-8D98-07FF22420DEF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11186965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95" name="Oval 111">
              <a:extLst>
                <a:ext uri="{FF2B5EF4-FFF2-40B4-BE49-F238E27FC236}">
                  <a16:creationId xmlns:a16="http://schemas.microsoft.com/office/drawing/2014/main" id="{DDD5F069-21AF-4DBA-92C3-A1BEA2D06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" name="TextBox 137">
              <a:extLst>
                <a:ext uri="{FF2B5EF4-FFF2-40B4-BE49-F238E27FC236}">
                  <a16:creationId xmlns:a16="http://schemas.microsoft.com/office/drawing/2014/main" id="{AD85A250-93B5-4A4D-AF15-FE3351FF8864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19.4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7" name="Oval 111">
            <a:extLst>
              <a:ext uri="{FF2B5EF4-FFF2-40B4-BE49-F238E27FC236}">
                <a16:creationId xmlns:a16="http://schemas.microsoft.com/office/drawing/2014/main" id="{6ECA8C5C-487D-4B07-B0E3-FEEEE95DB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11113454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8" name="TextBox 137">
            <a:extLst>
              <a:ext uri="{FF2B5EF4-FFF2-40B4-BE49-F238E27FC236}">
                <a16:creationId xmlns:a16="http://schemas.microsoft.com/office/drawing/2014/main" id="{CC75BD5E-E146-4495-8931-2C3638AB52DB}"/>
              </a:ext>
            </a:extLst>
          </p:cNvPr>
          <p:cNvSpPr txBox="1"/>
          <p:nvPr/>
        </p:nvSpPr>
        <p:spPr>
          <a:xfrm>
            <a:off x="5204645" y="113225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17.9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137">
            <a:extLst>
              <a:ext uri="{FF2B5EF4-FFF2-40B4-BE49-F238E27FC236}">
                <a16:creationId xmlns:a16="http://schemas.microsoft.com/office/drawing/2014/main" id="{105747F3-815D-48BF-91EB-AB2CF5D52F2A}"/>
              </a:ext>
            </a:extLst>
          </p:cNvPr>
          <p:cNvSpPr txBox="1"/>
          <p:nvPr/>
        </p:nvSpPr>
        <p:spPr>
          <a:xfrm>
            <a:off x="7232284" y="1129236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17.5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137">
            <a:extLst>
              <a:ext uri="{FF2B5EF4-FFF2-40B4-BE49-F238E27FC236}">
                <a16:creationId xmlns:a16="http://schemas.microsoft.com/office/drawing/2014/main" id="{52C4D502-7C4A-4FD3-B48B-260CF1E47817}"/>
              </a:ext>
            </a:extLst>
          </p:cNvPr>
          <p:cNvSpPr txBox="1"/>
          <p:nvPr/>
        </p:nvSpPr>
        <p:spPr>
          <a:xfrm>
            <a:off x="9203843" y="112647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17.4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A14F8D2F-D36E-496A-A680-D39743D2C06E}"/>
              </a:ext>
            </a:extLst>
          </p:cNvPr>
          <p:cNvGrpSpPr>
            <a:grpSpLocks noChangeAspect="1"/>
          </p:cNvGrpSpPr>
          <p:nvPr/>
        </p:nvGrpSpPr>
        <p:grpSpPr>
          <a:xfrm>
            <a:off x="16741709" y="7733966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02" name="Oval 111">
              <a:extLst>
                <a:ext uri="{FF2B5EF4-FFF2-40B4-BE49-F238E27FC236}">
                  <a16:creationId xmlns:a16="http://schemas.microsoft.com/office/drawing/2014/main" id="{57D6225D-1373-46A0-9421-64DE9AD8D0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3" name="TextBox 137">
              <a:extLst>
                <a:ext uri="{FF2B5EF4-FFF2-40B4-BE49-F238E27FC236}">
                  <a16:creationId xmlns:a16="http://schemas.microsoft.com/office/drawing/2014/main" id="{E2CB076A-6D37-4899-98E2-0AD4CD5A79F2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" name="TextBox 62">
            <a:extLst>
              <a:ext uri="{FF2B5EF4-FFF2-40B4-BE49-F238E27FC236}">
                <a16:creationId xmlns:a16="http://schemas.microsoft.com/office/drawing/2014/main" id="{B8175905-714E-4E27-9E76-3D798759B33B}"/>
              </a:ext>
            </a:extLst>
          </p:cNvPr>
          <p:cNvSpPr txBox="1"/>
          <p:nvPr/>
        </p:nvSpPr>
        <p:spPr>
          <a:xfrm>
            <a:off x="16681014" y="7260967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Hígado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395610AD-C2FD-496F-99F1-25D1FA768D95}"/>
              </a:ext>
            </a:extLst>
          </p:cNvPr>
          <p:cNvGrpSpPr>
            <a:grpSpLocks noChangeAspect="1"/>
          </p:cNvGrpSpPr>
          <p:nvPr/>
        </p:nvGrpSpPr>
        <p:grpSpPr>
          <a:xfrm>
            <a:off x="16741709" y="8371303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06" name="Oval 111">
              <a:extLst>
                <a:ext uri="{FF2B5EF4-FFF2-40B4-BE49-F238E27FC236}">
                  <a16:creationId xmlns:a16="http://schemas.microsoft.com/office/drawing/2014/main" id="{00CC2538-0D4B-4ECE-A6F8-6287E3EF2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7" name="TextBox 137">
              <a:extLst>
                <a:ext uri="{FF2B5EF4-FFF2-40B4-BE49-F238E27FC236}">
                  <a16:creationId xmlns:a16="http://schemas.microsoft.com/office/drawing/2014/main" id="{3CC4CE60-FE83-43E6-99F8-430F3EF8C7F1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8" name="TextBox 62">
            <a:extLst>
              <a:ext uri="{FF2B5EF4-FFF2-40B4-BE49-F238E27FC236}">
                <a16:creationId xmlns:a16="http://schemas.microsoft.com/office/drawing/2014/main" id="{E276AB0D-CD7B-400E-8B50-BD468AE2BF2E}"/>
              </a:ext>
            </a:extLst>
          </p:cNvPr>
          <p:cNvSpPr txBox="1"/>
          <p:nvPr/>
        </p:nvSpPr>
        <p:spPr>
          <a:xfrm>
            <a:off x="15507207" y="8743798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Estómago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758B8269-25D2-4596-AD7A-C98D6B4B3EBC}"/>
              </a:ext>
            </a:extLst>
          </p:cNvPr>
          <p:cNvGrpSpPr>
            <a:grpSpLocks noChangeAspect="1"/>
          </p:cNvGrpSpPr>
          <p:nvPr/>
        </p:nvGrpSpPr>
        <p:grpSpPr>
          <a:xfrm>
            <a:off x="17326016" y="8884372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10" name="Oval 111">
              <a:extLst>
                <a:ext uri="{FF2B5EF4-FFF2-40B4-BE49-F238E27FC236}">
                  <a16:creationId xmlns:a16="http://schemas.microsoft.com/office/drawing/2014/main" id="{54E01950-846C-4555-A61E-4ED0F679E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TextBox 137">
              <a:extLst>
                <a:ext uri="{FF2B5EF4-FFF2-40B4-BE49-F238E27FC236}">
                  <a16:creationId xmlns:a16="http://schemas.microsoft.com/office/drawing/2014/main" id="{C5B9A3DD-8210-44B0-A6C3-0A92B05DA9B6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" name="TextBox 62">
            <a:extLst>
              <a:ext uri="{FF2B5EF4-FFF2-40B4-BE49-F238E27FC236}">
                <a16:creationId xmlns:a16="http://schemas.microsoft.com/office/drawing/2014/main" id="{74638CED-A6D4-408F-9CFE-C683B1583F2C}"/>
              </a:ext>
            </a:extLst>
          </p:cNvPr>
          <p:cNvSpPr txBox="1"/>
          <p:nvPr/>
        </p:nvSpPr>
        <p:spPr>
          <a:xfrm>
            <a:off x="17783119" y="9282157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Próstata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4CD639FE-3582-453E-A5C4-008B8F3981D8}"/>
              </a:ext>
            </a:extLst>
          </p:cNvPr>
          <p:cNvGrpSpPr>
            <a:grpSpLocks noChangeAspect="1"/>
          </p:cNvGrpSpPr>
          <p:nvPr/>
        </p:nvGrpSpPr>
        <p:grpSpPr>
          <a:xfrm>
            <a:off x="20109188" y="9802861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14" name="Oval 111">
              <a:extLst>
                <a:ext uri="{FF2B5EF4-FFF2-40B4-BE49-F238E27FC236}">
                  <a16:creationId xmlns:a16="http://schemas.microsoft.com/office/drawing/2014/main" id="{93899F2D-2729-4E18-8D12-4DFF299D2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5" name="TextBox 137">
              <a:extLst>
                <a:ext uri="{FF2B5EF4-FFF2-40B4-BE49-F238E27FC236}">
                  <a16:creationId xmlns:a16="http://schemas.microsoft.com/office/drawing/2014/main" id="{B05BF711-2820-4921-B3C9-255687EB058D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6" name="TextBox 62">
            <a:extLst>
              <a:ext uri="{FF2B5EF4-FFF2-40B4-BE49-F238E27FC236}">
                <a16:creationId xmlns:a16="http://schemas.microsoft.com/office/drawing/2014/main" id="{32413B4A-761A-4B8E-A32B-B15BF633F04E}"/>
              </a:ext>
            </a:extLst>
          </p:cNvPr>
          <p:cNvSpPr txBox="1"/>
          <p:nvPr/>
        </p:nvSpPr>
        <p:spPr>
          <a:xfrm>
            <a:off x="20797797" y="9944013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TextBox 61">
            <a:extLst>
              <a:ext uri="{FF2B5EF4-FFF2-40B4-BE49-F238E27FC236}">
                <a16:creationId xmlns:a16="http://schemas.microsoft.com/office/drawing/2014/main" id="{FD7D2D08-38BB-4C99-B645-600320CB0244}"/>
              </a:ext>
            </a:extLst>
          </p:cNvPr>
          <p:cNvSpPr txBox="1"/>
          <p:nvPr/>
        </p:nvSpPr>
        <p:spPr>
          <a:xfrm>
            <a:off x="2729484" y="10545689"/>
            <a:ext cx="814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todas las enfermedades (menos lesiones)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6404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9842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4. Mortalidad por grupo de edad: </a:t>
            </a:r>
            <a:r>
              <a:rPr lang="es-MX" sz="6000" b="1" dirty="0">
                <a:solidFill>
                  <a:srgbClr val="FFC000"/>
                </a:solidFill>
                <a:latin typeface="Source Sans Pro"/>
                <a:cs typeface="Source Sans Pro"/>
              </a:rPr>
              <a:t>adultos de 70 años y más</a:t>
            </a:r>
            <a:endParaRPr lang="id-ID" sz="6000" b="1" dirty="0">
              <a:solidFill>
                <a:srgbClr val="FFC000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9" name="TextBox 64">
            <a:extLst>
              <a:ext uri="{FF2B5EF4-FFF2-40B4-BE49-F238E27FC236}">
                <a16:creationId xmlns:a16="http://schemas.microsoft.com/office/drawing/2014/main" id="{0CAF0543-1251-40B2-A441-14E7026E808F}"/>
              </a:ext>
            </a:extLst>
          </p:cNvPr>
          <p:cNvSpPr txBox="1"/>
          <p:nvPr/>
        </p:nvSpPr>
        <p:spPr>
          <a:xfrm>
            <a:off x="3302663" y="9906513"/>
            <a:ext cx="683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enfermedades no transmisibles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251DAC6E-8911-48D7-8D6A-F86C2C62DCDF}"/>
              </a:ext>
            </a:extLst>
          </p:cNvPr>
          <p:cNvGrpSpPr/>
          <p:nvPr/>
        </p:nvGrpSpPr>
        <p:grpSpPr>
          <a:xfrm>
            <a:off x="1908748" y="2359272"/>
            <a:ext cx="9881252" cy="1938992"/>
            <a:chOff x="2301704" y="5157631"/>
            <a:chExt cx="11160598" cy="1938992"/>
          </a:xfrm>
        </p:grpSpPr>
        <p:sp>
          <p:nvSpPr>
            <p:cNvPr id="11" name="TextBox 62">
              <a:extLst>
                <a:ext uri="{FF2B5EF4-FFF2-40B4-BE49-F238E27FC236}">
                  <a16:creationId xmlns:a16="http://schemas.microsoft.com/office/drawing/2014/main" id="{8BC6CB63-57DF-4ACF-AACE-831FB3DB8EE7}"/>
                </a:ext>
              </a:extLst>
            </p:cNvPr>
            <p:cNvSpPr txBox="1"/>
            <p:nvPr/>
          </p:nvSpPr>
          <p:spPr>
            <a:xfrm>
              <a:off x="3125762" y="5157631"/>
              <a:ext cx="1033654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Entre los adultos mayores la mortalidad por cáncer se ha </a:t>
              </a:r>
              <a:r>
                <a:rPr lang="es-MX" sz="4000" b="1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reducido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manera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importante 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los últimos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veinte años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1979A7F7-A65F-4BEC-A70F-F81D9375B93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704" y="5376647"/>
              <a:ext cx="483499" cy="5298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4" name="TextBox 62">
            <a:extLst>
              <a:ext uri="{FF2B5EF4-FFF2-40B4-BE49-F238E27FC236}">
                <a16:creationId xmlns:a16="http://schemas.microsoft.com/office/drawing/2014/main" id="{D00441AD-BF9A-4972-9356-346EC04DA0EB}"/>
              </a:ext>
            </a:extLst>
          </p:cNvPr>
          <p:cNvSpPr txBox="1"/>
          <p:nvPr/>
        </p:nvSpPr>
        <p:spPr>
          <a:xfrm>
            <a:off x="1430217" y="4546444"/>
            <a:ext cx="1035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Tasa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estandarizada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por 100 mil habitantes de 70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años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y más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A5AD49A6-2F3C-443C-A623-E9953DAA97CB}"/>
              </a:ext>
            </a:extLst>
          </p:cNvPr>
          <p:cNvCxnSpPr/>
          <p:nvPr/>
        </p:nvCxnSpPr>
        <p:spPr>
          <a:xfrm>
            <a:off x="3339974" y="10450577"/>
            <a:ext cx="67665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3C6DF70-F05C-4C65-8757-B48ABF5C9D83}"/>
              </a:ext>
            </a:extLst>
          </p:cNvPr>
          <p:cNvCxnSpPr/>
          <p:nvPr/>
        </p:nvCxnSpPr>
        <p:spPr>
          <a:xfrm>
            <a:off x="12188825" y="2718225"/>
            <a:ext cx="0" cy="694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9">
            <a:extLst>
              <a:ext uri="{FF2B5EF4-FFF2-40B4-BE49-F238E27FC236}">
                <a16:creationId xmlns:a16="http://schemas.microsoft.com/office/drawing/2014/main" id="{53A2B0FB-7315-4C58-A401-C53DD48D5D6A}"/>
              </a:ext>
            </a:extLst>
          </p:cNvPr>
          <p:cNvSpPr txBox="1"/>
          <p:nvPr/>
        </p:nvSpPr>
        <p:spPr>
          <a:xfrm>
            <a:off x="5047427" y="5522130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694.3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8" name="TextBox 31">
            <a:extLst>
              <a:ext uri="{FF2B5EF4-FFF2-40B4-BE49-F238E27FC236}">
                <a16:creationId xmlns:a16="http://schemas.microsoft.com/office/drawing/2014/main" id="{C6DAB653-775E-47C5-BCD1-DED48C271989}"/>
              </a:ext>
            </a:extLst>
          </p:cNvPr>
          <p:cNvSpPr txBox="1"/>
          <p:nvPr/>
        </p:nvSpPr>
        <p:spPr>
          <a:xfrm>
            <a:off x="7106969" y="5953189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662.4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9" name="TextBox 66">
            <a:extLst>
              <a:ext uri="{FF2B5EF4-FFF2-40B4-BE49-F238E27FC236}">
                <a16:creationId xmlns:a16="http://schemas.microsoft.com/office/drawing/2014/main" id="{742ED8D7-9A9E-4B3E-B55F-47E285B4C4D0}"/>
              </a:ext>
            </a:extLst>
          </p:cNvPr>
          <p:cNvSpPr txBox="1"/>
          <p:nvPr/>
        </p:nvSpPr>
        <p:spPr>
          <a:xfrm>
            <a:off x="7284902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2016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0" name="TextBox 71">
            <a:extLst>
              <a:ext uri="{FF2B5EF4-FFF2-40B4-BE49-F238E27FC236}">
                <a16:creationId xmlns:a16="http://schemas.microsoft.com/office/drawing/2014/main" id="{502FCC8B-22F2-4F68-B287-C62FC2164A47}"/>
              </a:ext>
            </a:extLst>
          </p:cNvPr>
          <p:cNvSpPr txBox="1"/>
          <p:nvPr/>
        </p:nvSpPr>
        <p:spPr>
          <a:xfrm>
            <a:off x="5214943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1" name="Oval 111">
            <a:extLst>
              <a:ext uri="{FF2B5EF4-FFF2-40B4-BE49-F238E27FC236}">
                <a16:creationId xmlns:a16="http://schemas.microsoft.com/office/drawing/2014/main" id="{337B6C1B-73C4-401B-B1C4-36582CA38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8938102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111">
            <a:extLst>
              <a:ext uri="{FF2B5EF4-FFF2-40B4-BE49-F238E27FC236}">
                <a16:creationId xmlns:a16="http://schemas.microsoft.com/office/drawing/2014/main" id="{1D183131-6C90-49B3-9C9B-FB5F4C463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8914397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3" name="TextBox 71">
            <a:extLst>
              <a:ext uri="{FF2B5EF4-FFF2-40B4-BE49-F238E27FC236}">
                <a16:creationId xmlns:a16="http://schemas.microsoft.com/office/drawing/2014/main" id="{FE1748D9-4CE3-4926-9F7F-5358F2499E05}"/>
              </a:ext>
            </a:extLst>
          </p:cNvPr>
          <p:cNvSpPr txBox="1"/>
          <p:nvPr/>
        </p:nvSpPr>
        <p:spPr>
          <a:xfrm>
            <a:off x="3193345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2000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24" name="TextBox 69">
            <a:extLst>
              <a:ext uri="{FF2B5EF4-FFF2-40B4-BE49-F238E27FC236}">
                <a16:creationId xmlns:a16="http://schemas.microsoft.com/office/drawing/2014/main" id="{8148EBDA-DD60-4E26-BAF8-A202FF6EE5FC}"/>
              </a:ext>
            </a:extLst>
          </p:cNvPr>
          <p:cNvSpPr txBox="1"/>
          <p:nvPr/>
        </p:nvSpPr>
        <p:spPr>
          <a:xfrm>
            <a:off x="2993569" y="5130944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736.3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A34695C-CBEE-4493-8C2D-B693733BD48E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8946996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26" name="Oval 111">
              <a:extLst>
                <a:ext uri="{FF2B5EF4-FFF2-40B4-BE49-F238E27FC236}">
                  <a16:creationId xmlns:a16="http://schemas.microsoft.com/office/drawing/2014/main" id="{282C943C-0D4F-41FC-9C2D-3F16D1FF2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27" name="TextBox 137">
              <a:extLst>
                <a:ext uri="{FF2B5EF4-FFF2-40B4-BE49-F238E27FC236}">
                  <a16:creationId xmlns:a16="http://schemas.microsoft.com/office/drawing/2014/main" id="{7B1FBD0D-6566-4AD0-A27D-2768A042CCA5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14.9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8" name="Rectangle 73">
            <a:extLst>
              <a:ext uri="{FF2B5EF4-FFF2-40B4-BE49-F238E27FC236}">
                <a16:creationId xmlns:a16="http://schemas.microsoft.com/office/drawing/2014/main" id="{32CDB2DF-0056-483C-8F05-932BBF4D2820}"/>
              </a:ext>
            </a:extLst>
          </p:cNvPr>
          <p:cNvSpPr/>
          <p:nvPr/>
        </p:nvSpPr>
        <p:spPr>
          <a:xfrm>
            <a:off x="3338854" y="5744306"/>
            <a:ext cx="658368" cy="2501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73">
            <a:extLst>
              <a:ext uri="{FF2B5EF4-FFF2-40B4-BE49-F238E27FC236}">
                <a16:creationId xmlns:a16="http://schemas.microsoft.com/office/drawing/2014/main" id="{2FF832F4-DB42-4BA0-819A-A0AF784F6CA4}"/>
              </a:ext>
            </a:extLst>
          </p:cNvPr>
          <p:cNvSpPr/>
          <p:nvPr/>
        </p:nvSpPr>
        <p:spPr>
          <a:xfrm>
            <a:off x="7407441" y="6569512"/>
            <a:ext cx="658368" cy="168091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73">
            <a:extLst>
              <a:ext uri="{FF2B5EF4-FFF2-40B4-BE49-F238E27FC236}">
                <a16:creationId xmlns:a16="http://schemas.microsoft.com/office/drawing/2014/main" id="{1E9E5669-FA5E-4F25-B407-96DB62647B45}"/>
              </a:ext>
            </a:extLst>
          </p:cNvPr>
          <p:cNvSpPr/>
          <p:nvPr/>
        </p:nvSpPr>
        <p:spPr>
          <a:xfrm>
            <a:off x="5372397" y="6133680"/>
            <a:ext cx="658368" cy="213023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20">
            <a:extLst>
              <a:ext uri="{FF2B5EF4-FFF2-40B4-BE49-F238E27FC236}">
                <a16:creationId xmlns:a16="http://schemas.microsoft.com/office/drawing/2014/main" id="{1D037FCD-C387-4363-9F4A-7F35D64A1B31}"/>
              </a:ext>
            </a:extLst>
          </p:cNvPr>
          <p:cNvSpPr txBox="1">
            <a:spLocks/>
          </p:cNvSpPr>
          <p:nvPr/>
        </p:nvSpPr>
        <p:spPr>
          <a:xfrm rot="16200000">
            <a:off x="2916134" y="7202598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23,243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itle 20">
            <a:extLst>
              <a:ext uri="{FF2B5EF4-FFF2-40B4-BE49-F238E27FC236}">
                <a16:creationId xmlns:a16="http://schemas.microsoft.com/office/drawing/2014/main" id="{67EAE57D-DF7D-4409-B2C5-B0724EDF57CE}"/>
              </a:ext>
            </a:extLst>
          </p:cNvPr>
          <p:cNvSpPr txBox="1">
            <a:spLocks/>
          </p:cNvSpPr>
          <p:nvPr/>
        </p:nvSpPr>
        <p:spPr>
          <a:xfrm rot="16200000">
            <a:off x="4959456" y="7236045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31,724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B8F53DDD-1C2C-4E50-B5AB-8B8D188C6384}"/>
              </a:ext>
            </a:extLst>
          </p:cNvPr>
          <p:cNvSpPr txBox="1">
            <a:spLocks/>
          </p:cNvSpPr>
          <p:nvPr/>
        </p:nvSpPr>
        <p:spPr>
          <a:xfrm rot="16200000">
            <a:off x="6982154" y="7210682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36,547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71">
            <a:extLst>
              <a:ext uri="{FF2B5EF4-FFF2-40B4-BE49-F238E27FC236}">
                <a16:creationId xmlns:a16="http://schemas.microsoft.com/office/drawing/2014/main" id="{B665D2A2-057A-42E6-A49D-A87958DF3AC8}"/>
              </a:ext>
            </a:extLst>
          </p:cNvPr>
          <p:cNvSpPr txBox="1"/>
          <p:nvPr/>
        </p:nvSpPr>
        <p:spPr>
          <a:xfrm>
            <a:off x="9259166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2019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35" name="TextBox 69">
            <a:extLst>
              <a:ext uri="{FF2B5EF4-FFF2-40B4-BE49-F238E27FC236}">
                <a16:creationId xmlns:a16="http://schemas.microsoft.com/office/drawing/2014/main" id="{36B382F9-9AEE-4E1B-8B6F-55C522F38018}"/>
              </a:ext>
            </a:extLst>
          </p:cNvPr>
          <p:cNvSpPr txBox="1"/>
          <p:nvPr/>
        </p:nvSpPr>
        <p:spPr>
          <a:xfrm>
            <a:off x="9059390" y="6193783"/>
            <a:ext cx="1297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630.7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36" name="Oval 111">
            <a:extLst>
              <a:ext uri="{FF2B5EF4-FFF2-40B4-BE49-F238E27FC236}">
                <a16:creationId xmlns:a16="http://schemas.microsoft.com/office/drawing/2014/main" id="{A1DEA466-A0D4-48BF-98A7-8A128B2DA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8873485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37" name="Rectangle 73">
            <a:extLst>
              <a:ext uri="{FF2B5EF4-FFF2-40B4-BE49-F238E27FC236}">
                <a16:creationId xmlns:a16="http://schemas.microsoft.com/office/drawing/2014/main" id="{7BB250D4-266F-44CE-A017-937586C7BAEC}"/>
              </a:ext>
            </a:extLst>
          </p:cNvPr>
          <p:cNvSpPr/>
          <p:nvPr/>
        </p:nvSpPr>
        <p:spPr>
          <a:xfrm>
            <a:off x="9404673" y="6809493"/>
            <a:ext cx="658368" cy="1363234"/>
          </a:xfrm>
          <a:prstGeom prst="rect">
            <a:avLst/>
          </a:prstGeom>
          <a:solidFill>
            <a:srgbClr val="FC9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itle 20">
            <a:extLst>
              <a:ext uri="{FF2B5EF4-FFF2-40B4-BE49-F238E27FC236}">
                <a16:creationId xmlns:a16="http://schemas.microsoft.com/office/drawing/2014/main" id="{DA45F012-05BA-44A6-80DA-EEB69482490F}"/>
              </a:ext>
            </a:extLst>
          </p:cNvPr>
          <p:cNvSpPr txBox="1">
            <a:spLocks/>
          </p:cNvSpPr>
          <p:nvPr/>
        </p:nvSpPr>
        <p:spPr>
          <a:xfrm rot="16200000">
            <a:off x="8981955" y="7129087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38,202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C48B18EB-094F-4EDC-B3B0-DB81C982C8E6}"/>
              </a:ext>
            </a:extLst>
          </p:cNvPr>
          <p:cNvCxnSpPr/>
          <p:nvPr/>
        </p:nvCxnSpPr>
        <p:spPr>
          <a:xfrm>
            <a:off x="17795631" y="6447685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0D4F6583-9266-4D6D-909B-50B2BA274585}"/>
              </a:ext>
            </a:extLst>
          </p:cNvPr>
          <p:cNvCxnSpPr>
            <a:cxnSpLocks/>
          </p:cNvCxnSpPr>
          <p:nvPr/>
        </p:nvCxnSpPr>
        <p:spPr>
          <a:xfrm rot="16200000">
            <a:off x="17666679" y="6459409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62">
            <a:extLst>
              <a:ext uri="{FF2B5EF4-FFF2-40B4-BE49-F238E27FC236}">
                <a16:creationId xmlns:a16="http://schemas.microsoft.com/office/drawing/2014/main" id="{ECF00865-4C31-4B2E-84DE-39011DF4CA17}"/>
              </a:ext>
            </a:extLst>
          </p:cNvPr>
          <p:cNvSpPr txBox="1"/>
          <p:nvPr/>
        </p:nvSpPr>
        <p:spPr>
          <a:xfrm>
            <a:off x="13712442" y="5535986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Alta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42" name="TextBox 62">
            <a:extLst>
              <a:ext uri="{FF2B5EF4-FFF2-40B4-BE49-F238E27FC236}">
                <a16:creationId xmlns:a16="http://schemas.microsoft.com/office/drawing/2014/main" id="{EC6AE7AF-1122-485F-937C-785DDCF0B765}"/>
              </a:ext>
            </a:extLst>
          </p:cNvPr>
          <p:cNvSpPr txBox="1"/>
          <p:nvPr/>
        </p:nvSpPr>
        <p:spPr>
          <a:xfrm>
            <a:off x="12529158" y="8643498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17873404-426B-4556-B315-14E4848E9CCA}"/>
              </a:ext>
            </a:extLst>
          </p:cNvPr>
          <p:cNvGrpSpPr>
            <a:grpSpLocks noChangeAspect="1"/>
          </p:cNvGrpSpPr>
          <p:nvPr/>
        </p:nvGrpSpPr>
        <p:grpSpPr>
          <a:xfrm>
            <a:off x="19004559" y="8340264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44" name="Oval 111">
              <a:extLst>
                <a:ext uri="{FF2B5EF4-FFF2-40B4-BE49-F238E27FC236}">
                  <a16:creationId xmlns:a16="http://schemas.microsoft.com/office/drawing/2014/main" id="{06787F50-D2A2-48FD-9BA1-B308C5ECD9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5" name="TextBox 137">
              <a:extLst>
                <a:ext uri="{FF2B5EF4-FFF2-40B4-BE49-F238E27FC236}">
                  <a16:creationId xmlns:a16="http://schemas.microsoft.com/office/drawing/2014/main" id="{1832D64D-AEBE-46D2-8E0C-760E6AE5298E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647372DD-9EDF-4C6A-8C8A-336D7BA57A5F}"/>
              </a:ext>
            </a:extLst>
          </p:cNvPr>
          <p:cNvGrpSpPr>
            <a:grpSpLocks noChangeAspect="1"/>
          </p:cNvGrpSpPr>
          <p:nvPr/>
        </p:nvGrpSpPr>
        <p:grpSpPr>
          <a:xfrm>
            <a:off x="15017153" y="9159372"/>
            <a:ext cx="583232" cy="584775"/>
            <a:chOff x="15109894" y="10313209"/>
            <a:chExt cx="2216881" cy="2222744"/>
          </a:xfrm>
          <a:solidFill>
            <a:srgbClr val="92D050"/>
          </a:solidFill>
        </p:grpSpPr>
        <p:sp>
          <p:nvSpPr>
            <p:cNvPr id="47" name="Oval 111">
              <a:extLst>
                <a:ext uri="{FF2B5EF4-FFF2-40B4-BE49-F238E27FC236}">
                  <a16:creationId xmlns:a16="http://schemas.microsoft.com/office/drawing/2014/main" id="{D817C2BA-EF91-434A-8087-87C9B97589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48" name="TextBox 137">
              <a:extLst>
                <a:ext uri="{FF2B5EF4-FFF2-40B4-BE49-F238E27FC236}">
                  <a16:creationId xmlns:a16="http://schemas.microsoft.com/office/drawing/2014/main" id="{36F7FEE7-5ADC-448C-8C5F-7E566DE8CAA2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3C9337FD-38D9-414F-904A-95047B91EB1C}"/>
              </a:ext>
            </a:extLst>
          </p:cNvPr>
          <p:cNvGrpSpPr>
            <a:grpSpLocks noChangeAspect="1"/>
          </p:cNvGrpSpPr>
          <p:nvPr/>
        </p:nvGrpSpPr>
        <p:grpSpPr>
          <a:xfrm>
            <a:off x="15330545" y="7111912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53" name="Oval 111">
              <a:extLst>
                <a:ext uri="{FF2B5EF4-FFF2-40B4-BE49-F238E27FC236}">
                  <a16:creationId xmlns:a16="http://schemas.microsoft.com/office/drawing/2014/main" id="{89E925EC-3F52-4635-ACFA-5C125D3F5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54" name="TextBox 137">
              <a:extLst>
                <a:ext uri="{FF2B5EF4-FFF2-40B4-BE49-F238E27FC236}">
                  <a16:creationId xmlns:a16="http://schemas.microsoft.com/office/drawing/2014/main" id="{E70C9E89-8538-4CC9-B93F-4B04AC342282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5" name="TextBox 62">
            <a:extLst>
              <a:ext uri="{FF2B5EF4-FFF2-40B4-BE49-F238E27FC236}">
                <a16:creationId xmlns:a16="http://schemas.microsoft.com/office/drawing/2014/main" id="{7765F8C6-68ED-4DFA-92C2-0FA023FEEAAD}"/>
              </a:ext>
            </a:extLst>
          </p:cNvPr>
          <p:cNvSpPr txBox="1"/>
          <p:nvPr/>
        </p:nvSpPr>
        <p:spPr>
          <a:xfrm>
            <a:off x="20314799" y="8696163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desfavorable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6" name="TextBox 62">
            <a:extLst>
              <a:ext uri="{FF2B5EF4-FFF2-40B4-BE49-F238E27FC236}">
                <a16:creationId xmlns:a16="http://schemas.microsoft.com/office/drawing/2014/main" id="{B8A67335-D6A3-47EC-8D9B-27EECEAB89F3}"/>
              </a:ext>
            </a:extLst>
          </p:cNvPr>
          <p:cNvSpPr txBox="1"/>
          <p:nvPr/>
        </p:nvSpPr>
        <p:spPr>
          <a:xfrm>
            <a:off x="13751507" y="12107408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Baja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57" name="TextBox 137">
            <a:extLst>
              <a:ext uri="{FF2B5EF4-FFF2-40B4-BE49-F238E27FC236}">
                <a16:creationId xmlns:a16="http://schemas.microsoft.com/office/drawing/2014/main" id="{72D6CA56-C779-448A-A28F-69C6AE26D8CA}"/>
              </a:ext>
            </a:extLst>
          </p:cNvPr>
          <p:cNvSpPr txBox="1"/>
          <p:nvPr/>
        </p:nvSpPr>
        <p:spPr>
          <a:xfrm>
            <a:off x="5204645" y="90826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12.9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137">
            <a:extLst>
              <a:ext uri="{FF2B5EF4-FFF2-40B4-BE49-F238E27FC236}">
                <a16:creationId xmlns:a16="http://schemas.microsoft.com/office/drawing/2014/main" id="{9F2FFDBA-6926-4BEA-864C-34CAC685DFC6}"/>
              </a:ext>
            </a:extLst>
          </p:cNvPr>
          <p:cNvSpPr txBox="1"/>
          <p:nvPr/>
        </p:nvSpPr>
        <p:spPr>
          <a:xfrm>
            <a:off x="7232284" y="9052398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12.3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137">
            <a:extLst>
              <a:ext uri="{FF2B5EF4-FFF2-40B4-BE49-F238E27FC236}">
                <a16:creationId xmlns:a16="http://schemas.microsoft.com/office/drawing/2014/main" id="{529608C3-CBF3-44A7-BC8B-D83D2839D177}"/>
              </a:ext>
            </a:extLst>
          </p:cNvPr>
          <p:cNvSpPr txBox="1"/>
          <p:nvPr/>
        </p:nvSpPr>
        <p:spPr>
          <a:xfrm>
            <a:off x="9203843" y="90248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2">
            <a:extLst>
              <a:ext uri="{FF2B5EF4-FFF2-40B4-BE49-F238E27FC236}">
                <a16:creationId xmlns:a16="http://schemas.microsoft.com/office/drawing/2014/main" id="{0F7DC3E9-0D83-473E-B93C-44C1EEFD1812}"/>
              </a:ext>
            </a:extLst>
          </p:cNvPr>
          <p:cNvSpPr txBox="1"/>
          <p:nvPr/>
        </p:nvSpPr>
        <p:spPr>
          <a:xfrm>
            <a:off x="19602467" y="8422628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2">
            <a:extLst>
              <a:ext uri="{FF2B5EF4-FFF2-40B4-BE49-F238E27FC236}">
                <a16:creationId xmlns:a16="http://schemas.microsoft.com/office/drawing/2014/main" id="{EEE0F4BF-C919-4945-9DE2-845E644D7D3C}"/>
              </a:ext>
            </a:extLst>
          </p:cNvPr>
          <p:cNvSpPr txBox="1"/>
          <p:nvPr/>
        </p:nvSpPr>
        <p:spPr>
          <a:xfrm>
            <a:off x="13965214" y="6264691"/>
            <a:ext cx="2011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Tráquea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bronquios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:a16="http://schemas.microsoft.com/office/drawing/2014/main" id="{D3C28C31-603F-42B3-8536-4D8C1EFF0829}"/>
              </a:ext>
            </a:extLst>
          </p:cNvPr>
          <p:cNvGrpSpPr>
            <a:grpSpLocks noChangeAspect="1"/>
          </p:cNvGrpSpPr>
          <p:nvPr/>
        </p:nvGrpSpPr>
        <p:grpSpPr>
          <a:xfrm>
            <a:off x="17899382" y="8628270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70" name="Oval 111">
              <a:extLst>
                <a:ext uri="{FF2B5EF4-FFF2-40B4-BE49-F238E27FC236}">
                  <a16:creationId xmlns:a16="http://schemas.microsoft.com/office/drawing/2014/main" id="{0D196569-E7F1-4DC3-BABA-016E053E98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1" name="TextBox 137">
              <a:extLst>
                <a:ext uri="{FF2B5EF4-FFF2-40B4-BE49-F238E27FC236}">
                  <a16:creationId xmlns:a16="http://schemas.microsoft.com/office/drawing/2014/main" id="{C0184AAD-06EF-461D-B7D7-62E2BD861734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2" name="TextBox 62">
            <a:extLst>
              <a:ext uri="{FF2B5EF4-FFF2-40B4-BE49-F238E27FC236}">
                <a16:creationId xmlns:a16="http://schemas.microsoft.com/office/drawing/2014/main" id="{10C41D85-0794-4F40-A636-D299F44309E2}"/>
              </a:ext>
            </a:extLst>
          </p:cNvPr>
          <p:cNvSpPr txBox="1"/>
          <p:nvPr/>
        </p:nvSpPr>
        <p:spPr>
          <a:xfrm>
            <a:off x="17796734" y="9189328"/>
            <a:ext cx="2816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Linfomas, mieloma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múltiple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3" name="Grupo 72">
            <a:extLst>
              <a:ext uri="{FF2B5EF4-FFF2-40B4-BE49-F238E27FC236}">
                <a16:creationId xmlns:a16="http://schemas.microsoft.com/office/drawing/2014/main" id="{C7E33653-0814-4C9D-842B-A3C8BC4BF9B6}"/>
              </a:ext>
            </a:extLst>
          </p:cNvPr>
          <p:cNvGrpSpPr>
            <a:grpSpLocks noChangeAspect="1"/>
          </p:cNvGrpSpPr>
          <p:nvPr/>
        </p:nvGrpSpPr>
        <p:grpSpPr>
          <a:xfrm>
            <a:off x="19859053" y="7471378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74" name="Oval 111">
              <a:extLst>
                <a:ext uri="{FF2B5EF4-FFF2-40B4-BE49-F238E27FC236}">
                  <a16:creationId xmlns:a16="http://schemas.microsoft.com/office/drawing/2014/main" id="{9DF51B5C-B0E6-4E10-8D3E-9D00EEDA3A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75" name="TextBox 137">
              <a:extLst>
                <a:ext uri="{FF2B5EF4-FFF2-40B4-BE49-F238E27FC236}">
                  <a16:creationId xmlns:a16="http://schemas.microsoft.com/office/drawing/2014/main" id="{CAE27995-516F-4277-8BDE-6D88BB7B0159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6" name="TextBox 62">
            <a:extLst>
              <a:ext uri="{FF2B5EF4-FFF2-40B4-BE49-F238E27FC236}">
                <a16:creationId xmlns:a16="http://schemas.microsoft.com/office/drawing/2014/main" id="{09FD14C6-A2B3-4EE2-A875-E6A4EAE89744}"/>
              </a:ext>
            </a:extLst>
          </p:cNvPr>
          <p:cNvSpPr txBox="1"/>
          <p:nvPr/>
        </p:nvSpPr>
        <p:spPr>
          <a:xfrm>
            <a:off x="20553991" y="7532457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22668323-C422-45D4-9C53-47122FC24D7D}"/>
              </a:ext>
            </a:extLst>
          </p:cNvPr>
          <p:cNvSpPr txBox="1"/>
          <p:nvPr/>
        </p:nvSpPr>
        <p:spPr>
          <a:xfrm>
            <a:off x="14138641" y="9697283"/>
            <a:ext cx="158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Cérvico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uterino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TextBox 61">
            <a:extLst>
              <a:ext uri="{FF2B5EF4-FFF2-40B4-BE49-F238E27FC236}">
                <a16:creationId xmlns:a16="http://schemas.microsoft.com/office/drawing/2014/main" id="{B808851C-E249-4592-9B5E-3A1E801CBB03}"/>
              </a:ext>
            </a:extLst>
          </p:cNvPr>
          <p:cNvSpPr txBox="1"/>
          <p:nvPr/>
        </p:nvSpPr>
        <p:spPr>
          <a:xfrm>
            <a:off x="13711612" y="2562117"/>
            <a:ext cx="780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Principales </a:t>
            </a:r>
            <a:r>
              <a:rPr lang="es-MX" sz="2400" b="1" dirty="0" err="1">
                <a:solidFill>
                  <a:schemeClr val="tx2"/>
                </a:solidFill>
                <a:latin typeface="Source Sans Pro"/>
                <a:cs typeface="Source Sans Pro"/>
              </a:rPr>
              <a:t>subcausas</a:t>
            </a:r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 entre neoplasias malignas en 2019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80" name="TextBox 62">
            <a:extLst>
              <a:ext uri="{FF2B5EF4-FFF2-40B4-BE49-F238E27FC236}">
                <a16:creationId xmlns:a16="http://schemas.microsoft.com/office/drawing/2014/main" id="{EC63110B-28B7-4708-8081-7FF3FC832076}"/>
              </a:ext>
            </a:extLst>
          </p:cNvPr>
          <p:cNvSpPr txBox="1"/>
          <p:nvPr/>
        </p:nvSpPr>
        <p:spPr>
          <a:xfrm>
            <a:off x="13751507" y="3032061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Próstata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TextBox 62">
            <a:extLst>
              <a:ext uri="{FF2B5EF4-FFF2-40B4-BE49-F238E27FC236}">
                <a16:creationId xmlns:a16="http://schemas.microsoft.com/office/drawing/2014/main" id="{E9018179-D61B-42F2-864C-FF9D922213FC}"/>
              </a:ext>
            </a:extLst>
          </p:cNvPr>
          <p:cNvSpPr txBox="1"/>
          <p:nvPr/>
        </p:nvSpPr>
        <p:spPr>
          <a:xfrm>
            <a:off x="15327771" y="2962365"/>
            <a:ext cx="263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Tráquea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bronquios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" name="Oval 111">
            <a:extLst>
              <a:ext uri="{FF2B5EF4-FFF2-40B4-BE49-F238E27FC236}">
                <a16:creationId xmlns:a16="http://schemas.microsoft.com/office/drawing/2014/main" id="{2396A0F4-DB86-4B2C-ABB3-EC95348A8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8509" y="3778920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3" name="Oval 111">
            <a:extLst>
              <a:ext uri="{FF2B5EF4-FFF2-40B4-BE49-F238E27FC236}">
                <a16:creationId xmlns:a16="http://schemas.microsoft.com/office/drawing/2014/main" id="{FB343609-57A5-47F1-BDC5-48A21F666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6724" y="3775093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4" name="TextBox 62">
            <a:extLst>
              <a:ext uri="{FF2B5EF4-FFF2-40B4-BE49-F238E27FC236}">
                <a16:creationId xmlns:a16="http://schemas.microsoft.com/office/drawing/2014/main" id="{B013D2F3-87DC-4523-9F73-84D9791F5505}"/>
              </a:ext>
            </a:extLst>
          </p:cNvPr>
          <p:cNvSpPr txBox="1"/>
          <p:nvPr/>
        </p:nvSpPr>
        <p:spPr>
          <a:xfrm>
            <a:off x="19337789" y="3020999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Oval 111">
            <a:extLst>
              <a:ext uri="{FF2B5EF4-FFF2-40B4-BE49-F238E27FC236}">
                <a16:creationId xmlns:a16="http://schemas.microsoft.com/office/drawing/2014/main" id="{2AC3D7F4-A875-4C32-84B0-2B6573C5F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6227" y="377019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86" name="TextBox 62">
            <a:extLst>
              <a:ext uri="{FF2B5EF4-FFF2-40B4-BE49-F238E27FC236}">
                <a16:creationId xmlns:a16="http://schemas.microsoft.com/office/drawing/2014/main" id="{357984DD-5ADB-4D5C-BECE-4AEA5EBB57B6}"/>
              </a:ext>
            </a:extLst>
          </p:cNvPr>
          <p:cNvSpPr txBox="1"/>
          <p:nvPr/>
        </p:nvSpPr>
        <p:spPr>
          <a:xfrm>
            <a:off x="17487946" y="3031750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Hígado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137">
            <a:extLst>
              <a:ext uri="{FF2B5EF4-FFF2-40B4-BE49-F238E27FC236}">
                <a16:creationId xmlns:a16="http://schemas.microsoft.com/office/drawing/2014/main" id="{5087BABC-2A06-4BF1-BDEC-CA4B3DC0D641}"/>
              </a:ext>
            </a:extLst>
          </p:cNvPr>
          <p:cNvSpPr txBox="1"/>
          <p:nvPr/>
        </p:nvSpPr>
        <p:spPr>
          <a:xfrm>
            <a:off x="14235156" y="3925852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15.1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137">
            <a:extLst>
              <a:ext uri="{FF2B5EF4-FFF2-40B4-BE49-F238E27FC236}">
                <a16:creationId xmlns:a16="http://schemas.microsoft.com/office/drawing/2014/main" id="{52260E2D-C371-473D-95DD-78C8BEC6D612}"/>
              </a:ext>
            </a:extLst>
          </p:cNvPr>
          <p:cNvSpPr txBox="1"/>
          <p:nvPr/>
        </p:nvSpPr>
        <p:spPr>
          <a:xfrm>
            <a:off x="16182566" y="393458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10.4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137">
            <a:extLst>
              <a:ext uri="{FF2B5EF4-FFF2-40B4-BE49-F238E27FC236}">
                <a16:creationId xmlns:a16="http://schemas.microsoft.com/office/drawing/2014/main" id="{CCADA9B8-BD7D-498D-AF34-472DECC8FF90}"/>
              </a:ext>
            </a:extLst>
          </p:cNvPr>
          <p:cNvSpPr txBox="1"/>
          <p:nvPr/>
        </p:nvSpPr>
        <p:spPr>
          <a:xfrm>
            <a:off x="18028304" y="3925851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9.9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Oval 111">
            <a:extLst>
              <a:ext uri="{FF2B5EF4-FFF2-40B4-BE49-F238E27FC236}">
                <a16:creationId xmlns:a16="http://schemas.microsoft.com/office/drawing/2014/main" id="{D4391C11-6C49-4AE9-8D20-77725D92C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64267" y="3753029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1" name="TextBox 137">
            <a:extLst>
              <a:ext uri="{FF2B5EF4-FFF2-40B4-BE49-F238E27FC236}">
                <a16:creationId xmlns:a16="http://schemas.microsoft.com/office/drawing/2014/main" id="{502B87F5-6363-4B0F-BEAF-826333AC7ED6}"/>
              </a:ext>
            </a:extLst>
          </p:cNvPr>
          <p:cNvSpPr txBox="1"/>
          <p:nvPr/>
        </p:nvSpPr>
        <p:spPr>
          <a:xfrm>
            <a:off x="19850109" y="391251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8.2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Oval 111">
            <a:extLst>
              <a:ext uri="{FF2B5EF4-FFF2-40B4-BE49-F238E27FC236}">
                <a16:creationId xmlns:a16="http://schemas.microsoft.com/office/drawing/2014/main" id="{7CBCF2A2-22CC-489C-B4F4-71AE8A811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1117807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3" name="Oval 111">
            <a:extLst>
              <a:ext uri="{FF2B5EF4-FFF2-40B4-BE49-F238E27FC236}">
                <a16:creationId xmlns:a16="http://schemas.microsoft.com/office/drawing/2014/main" id="{C820D309-ABB9-4AC0-89DE-C9F97E2C9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11154366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94" name="Grupo 93">
            <a:extLst>
              <a:ext uri="{FF2B5EF4-FFF2-40B4-BE49-F238E27FC236}">
                <a16:creationId xmlns:a16="http://schemas.microsoft.com/office/drawing/2014/main" id="{3F417E7F-BA76-46A8-90B9-ADA58AD8F5C9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11186965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95" name="Oval 111">
              <a:extLst>
                <a:ext uri="{FF2B5EF4-FFF2-40B4-BE49-F238E27FC236}">
                  <a16:creationId xmlns:a16="http://schemas.microsoft.com/office/drawing/2014/main" id="{4CA6D9F1-B673-49AB-973C-132E4449D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96" name="TextBox 137">
              <a:extLst>
                <a:ext uri="{FF2B5EF4-FFF2-40B4-BE49-F238E27FC236}">
                  <a16:creationId xmlns:a16="http://schemas.microsoft.com/office/drawing/2014/main" id="{02D368F3-4DD7-4B5E-9798-6FCF3C194C6B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13.2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97" name="Oval 111">
            <a:extLst>
              <a:ext uri="{FF2B5EF4-FFF2-40B4-BE49-F238E27FC236}">
                <a16:creationId xmlns:a16="http://schemas.microsoft.com/office/drawing/2014/main" id="{8C8FEEDC-F254-489C-B1DF-4DC14DD09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11113454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8" name="TextBox 137">
            <a:extLst>
              <a:ext uri="{FF2B5EF4-FFF2-40B4-BE49-F238E27FC236}">
                <a16:creationId xmlns:a16="http://schemas.microsoft.com/office/drawing/2014/main" id="{E551A46F-345B-4AA8-8C54-F41D8653A6CB}"/>
              </a:ext>
            </a:extLst>
          </p:cNvPr>
          <p:cNvSpPr txBox="1"/>
          <p:nvPr/>
        </p:nvSpPr>
        <p:spPr>
          <a:xfrm>
            <a:off x="5204645" y="113225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11.7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TextBox 137">
            <a:extLst>
              <a:ext uri="{FF2B5EF4-FFF2-40B4-BE49-F238E27FC236}">
                <a16:creationId xmlns:a16="http://schemas.microsoft.com/office/drawing/2014/main" id="{D6ED0CC4-D0EB-4BBD-BCEC-6F31BA65EC7B}"/>
              </a:ext>
            </a:extLst>
          </p:cNvPr>
          <p:cNvSpPr txBox="1"/>
          <p:nvPr/>
        </p:nvSpPr>
        <p:spPr>
          <a:xfrm>
            <a:off x="7232284" y="1129236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11.3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TextBox 137">
            <a:extLst>
              <a:ext uri="{FF2B5EF4-FFF2-40B4-BE49-F238E27FC236}">
                <a16:creationId xmlns:a16="http://schemas.microsoft.com/office/drawing/2014/main" id="{2BC806D1-8AF1-4F74-BBCE-B7EB0B2FB89B}"/>
              </a:ext>
            </a:extLst>
          </p:cNvPr>
          <p:cNvSpPr txBox="1"/>
          <p:nvPr/>
        </p:nvSpPr>
        <p:spPr>
          <a:xfrm>
            <a:off x="9203843" y="112647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11.0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EFC66166-31BE-4654-A8CD-98EBE0AC3101}"/>
              </a:ext>
            </a:extLst>
          </p:cNvPr>
          <p:cNvGrpSpPr>
            <a:grpSpLocks noChangeAspect="1"/>
          </p:cNvGrpSpPr>
          <p:nvPr/>
        </p:nvGrpSpPr>
        <p:grpSpPr>
          <a:xfrm>
            <a:off x="16741709" y="7335384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02" name="Oval 111">
              <a:extLst>
                <a:ext uri="{FF2B5EF4-FFF2-40B4-BE49-F238E27FC236}">
                  <a16:creationId xmlns:a16="http://schemas.microsoft.com/office/drawing/2014/main" id="{4313E14B-D9E1-4B5E-A510-D43D0613B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3" name="TextBox 137">
              <a:extLst>
                <a:ext uri="{FF2B5EF4-FFF2-40B4-BE49-F238E27FC236}">
                  <a16:creationId xmlns:a16="http://schemas.microsoft.com/office/drawing/2014/main" id="{B439D8EF-F478-4A86-BF0E-31D32A35FF97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4" name="TextBox 62">
            <a:extLst>
              <a:ext uri="{FF2B5EF4-FFF2-40B4-BE49-F238E27FC236}">
                <a16:creationId xmlns:a16="http://schemas.microsoft.com/office/drawing/2014/main" id="{00FB1446-AA7B-48AE-B95E-516D5E16E387}"/>
              </a:ext>
            </a:extLst>
          </p:cNvPr>
          <p:cNvSpPr txBox="1"/>
          <p:nvPr/>
        </p:nvSpPr>
        <p:spPr>
          <a:xfrm>
            <a:off x="16681014" y="6862385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Hígado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FC6D1D25-C130-49F2-9F1D-E53D7C61B095}"/>
              </a:ext>
            </a:extLst>
          </p:cNvPr>
          <p:cNvGrpSpPr>
            <a:grpSpLocks noChangeAspect="1"/>
          </p:cNvGrpSpPr>
          <p:nvPr/>
        </p:nvGrpSpPr>
        <p:grpSpPr>
          <a:xfrm>
            <a:off x="16319681" y="7878937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06" name="Oval 111">
              <a:extLst>
                <a:ext uri="{FF2B5EF4-FFF2-40B4-BE49-F238E27FC236}">
                  <a16:creationId xmlns:a16="http://schemas.microsoft.com/office/drawing/2014/main" id="{6CB44B30-DFE2-4A61-94F3-ECA7C3FE6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7" name="TextBox 137">
              <a:extLst>
                <a:ext uri="{FF2B5EF4-FFF2-40B4-BE49-F238E27FC236}">
                  <a16:creationId xmlns:a16="http://schemas.microsoft.com/office/drawing/2014/main" id="{A64165CC-55DA-45EE-9534-4A603B120A54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08" name="TextBox 62">
            <a:extLst>
              <a:ext uri="{FF2B5EF4-FFF2-40B4-BE49-F238E27FC236}">
                <a16:creationId xmlns:a16="http://schemas.microsoft.com/office/drawing/2014/main" id="{A5A2AAA8-2C77-4475-9743-C7573267BFC3}"/>
              </a:ext>
            </a:extLst>
          </p:cNvPr>
          <p:cNvSpPr txBox="1"/>
          <p:nvPr/>
        </p:nvSpPr>
        <p:spPr>
          <a:xfrm>
            <a:off x="15085179" y="8251432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Estómago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3C017EDA-9393-48A3-8B0A-2A2B55D101E4}"/>
              </a:ext>
            </a:extLst>
          </p:cNvPr>
          <p:cNvGrpSpPr>
            <a:grpSpLocks noChangeAspect="1"/>
          </p:cNvGrpSpPr>
          <p:nvPr/>
        </p:nvGrpSpPr>
        <p:grpSpPr>
          <a:xfrm>
            <a:off x="17701152" y="6610106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10" name="Oval 111">
              <a:extLst>
                <a:ext uri="{FF2B5EF4-FFF2-40B4-BE49-F238E27FC236}">
                  <a16:creationId xmlns:a16="http://schemas.microsoft.com/office/drawing/2014/main" id="{F26112AD-5186-4985-A4D3-E0B99AB9C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1" name="TextBox 137">
              <a:extLst>
                <a:ext uri="{FF2B5EF4-FFF2-40B4-BE49-F238E27FC236}">
                  <a16:creationId xmlns:a16="http://schemas.microsoft.com/office/drawing/2014/main" id="{8B08210D-737C-4018-8E0A-21083AD7C2FD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2" name="TextBox 62">
            <a:extLst>
              <a:ext uri="{FF2B5EF4-FFF2-40B4-BE49-F238E27FC236}">
                <a16:creationId xmlns:a16="http://schemas.microsoft.com/office/drawing/2014/main" id="{C692C032-2322-4F69-9CE5-FEBFA7ABD907}"/>
              </a:ext>
            </a:extLst>
          </p:cNvPr>
          <p:cNvSpPr txBox="1"/>
          <p:nvPr/>
        </p:nvSpPr>
        <p:spPr>
          <a:xfrm>
            <a:off x="18179076" y="6221205"/>
            <a:ext cx="20111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Próstata </a:t>
            </a:r>
            <a:r>
              <a:rPr lang="pt-BR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7E12C8EE-2201-4EE2-889F-9AFEB208DF54}"/>
              </a:ext>
            </a:extLst>
          </p:cNvPr>
          <p:cNvGrpSpPr>
            <a:grpSpLocks noChangeAspect="1"/>
          </p:cNvGrpSpPr>
          <p:nvPr/>
        </p:nvGrpSpPr>
        <p:grpSpPr>
          <a:xfrm>
            <a:off x="20109188" y="9802861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14" name="Oval 111">
              <a:extLst>
                <a:ext uri="{FF2B5EF4-FFF2-40B4-BE49-F238E27FC236}">
                  <a16:creationId xmlns:a16="http://schemas.microsoft.com/office/drawing/2014/main" id="{48D9E639-310B-46A0-9884-087145810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5" name="TextBox 137">
              <a:extLst>
                <a:ext uri="{FF2B5EF4-FFF2-40B4-BE49-F238E27FC236}">
                  <a16:creationId xmlns:a16="http://schemas.microsoft.com/office/drawing/2014/main" id="{3D81D91A-5CE5-4E3F-8B00-6AD0C3AC91A1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6" name="TextBox 62">
            <a:extLst>
              <a:ext uri="{FF2B5EF4-FFF2-40B4-BE49-F238E27FC236}">
                <a16:creationId xmlns:a16="http://schemas.microsoft.com/office/drawing/2014/main" id="{BD21CF24-14C2-4593-B106-14B297E5D8BA}"/>
              </a:ext>
            </a:extLst>
          </p:cNvPr>
          <p:cNvSpPr txBox="1"/>
          <p:nvPr/>
        </p:nvSpPr>
        <p:spPr>
          <a:xfrm>
            <a:off x="20797797" y="9944013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Riñón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7" name="Grupo 116">
            <a:extLst>
              <a:ext uri="{FF2B5EF4-FFF2-40B4-BE49-F238E27FC236}">
                <a16:creationId xmlns:a16="http://schemas.microsoft.com/office/drawing/2014/main" id="{EEB40C18-45DD-49E7-8E7A-293DEA929CE0}"/>
              </a:ext>
            </a:extLst>
          </p:cNvPr>
          <p:cNvGrpSpPr>
            <a:grpSpLocks noChangeAspect="1"/>
          </p:cNvGrpSpPr>
          <p:nvPr/>
        </p:nvGrpSpPr>
        <p:grpSpPr>
          <a:xfrm>
            <a:off x="17160906" y="8208674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18" name="Oval 111">
              <a:extLst>
                <a:ext uri="{FF2B5EF4-FFF2-40B4-BE49-F238E27FC236}">
                  <a16:creationId xmlns:a16="http://schemas.microsoft.com/office/drawing/2014/main" id="{FA5F8005-706F-4DE2-A5F4-51490ED32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19" name="TextBox 137">
              <a:extLst>
                <a:ext uri="{FF2B5EF4-FFF2-40B4-BE49-F238E27FC236}">
                  <a16:creationId xmlns:a16="http://schemas.microsoft.com/office/drawing/2014/main" id="{0266C23F-05C8-43DC-833A-048C3F404F88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0" name="TextBox 62">
            <a:extLst>
              <a:ext uri="{FF2B5EF4-FFF2-40B4-BE49-F238E27FC236}">
                <a16:creationId xmlns:a16="http://schemas.microsoft.com/office/drawing/2014/main" id="{447D2A52-D7CD-40BD-BA64-9836D587D769}"/>
              </a:ext>
            </a:extLst>
          </p:cNvPr>
          <p:cNvSpPr txBox="1"/>
          <p:nvPr/>
        </p:nvSpPr>
        <p:spPr>
          <a:xfrm>
            <a:off x="16211655" y="8747461"/>
            <a:ext cx="18087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Páncreas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1" name="Grupo 120">
            <a:extLst>
              <a:ext uri="{FF2B5EF4-FFF2-40B4-BE49-F238E27FC236}">
                <a16:creationId xmlns:a16="http://schemas.microsoft.com/office/drawing/2014/main" id="{CEC7160C-A7B5-45F8-A678-CBB520316F19}"/>
              </a:ext>
            </a:extLst>
          </p:cNvPr>
          <p:cNvGrpSpPr>
            <a:grpSpLocks noChangeAspect="1"/>
          </p:cNvGrpSpPr>
          <p:nvPr/>
        </p:nvGrpSpPr>
        <p:grpSpPr>
          <a:xfrm>
            <a:off x="16190416" y="9743485"/>
            <a:ext cx="583232" cy="584775"/>
            <a:chOff x="15109894" y="10313209"/>
            <a:chExt cx="2216881" cy="2222744"/>
          </a:xfrm>
          <a:solidFill>
            <a:srgbClr val="92D050"/>
          </a:solidFill>
        </p:grpSpPr>
        <p:sp>
          <p:nvSpPr>
            <p:cNvPr id="122" name="Oval 111">
              <a:extLst>
                <a:ext uri="{FF2B5EF4-FFF2-40B4-BE49-F238E27FC236}">
                  <a16:creationId xmlns:a16="http://schemas.microsoft.com/office/drawing/2014/main" id="{14373FB8-84DA-4154-9FBB-8018F38357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3" name="TextBox 137">
              <a:extLst>
                <a:ext uri="{FF2B5EF4-FFF2-40B4-BE49-F238E27FC236}">
                  <a16:creationId xmlns:a16="http://schemas.microsoft.com/office/drawing/2014/main" id="{85617381-FA36-448A-92C7-FB8C60F5F419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4" name="TextBox 62">
            <a:extLst>
              <a:ext uri="{FF2B5EF4-FFF2-40B4-BE49-F238E27FC236}">
                <a16:creationId xmlns:a16="http://schemas.microsoft.com/office/drawing/2014/main" id="{37290DA8-2CF0-4EA6-ABB5-3F09ADC291C1}"/>
              </a:ext>
            </a:extLst>
          </p:cNvPr>
          <p:cNvSpPr txBox="1"/>
          <p:nvPr/>
        </p:nvSpPr>
        <p:spPr>
          <a:xfrm>
            <a:off x="15418886" y="10448916"/>
            <a:ext cx="2876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Vesícula biliar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tracto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biliar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61">
            <a:extLst>
              <a:ext uri="{FF2B5EF4-FFF2-40B4-BE49-F238E27FC236}">
                <a16:creationId xmlns:a16="http://schemas.microsoft.com/office/drawing/2014/main" id="{0205DF6E-6274-45D7-BBC9-021EC8A5320C}"/>
              </a:ext>
            </a:extLst>
          </p:cNvPr>
          <p:cNvSpPr txBox="1"/>
          <p:nvPr/>
        </p:nvSpPr>
        <p:spPr>
          <a:xfrm>
            <a:off x="2729484" y="10545689"/>
            <a:ext cx="814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todas las enfermedades (menos lesiones)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32485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45865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4. En suma…</a:t>
            </a:r>
            <a:endParaRPr lang="id-ID" sz="60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7EA6F928-7B89-4BAE-A8F1-50399AA1C0AA}"/>
              </a:ext>
            </a:extLst>
          </p:cNvPr>
          <p:cNvSpPr txBox="1"/>
          <p:nvPr/>
        </p:nvSpPr>
        <p:spPr>
          <a:xfrm>
            <a:off x="3660080" y="5278187"/>
            <a:ext cx="19196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Destaca el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avance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tráquea, bronquios y pulmón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así como el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estómago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cáncer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cérvico uterino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pero hay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focos rojos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 y recto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riñón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ovario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62">
            <a:extLst>
              <a:ext uri="{FF2B5EF4-FFF2-40B4-BE49-F238E27FC236}">
                <a16:creationId xmlns:a16="http://schemas.microsoft.com/office/drawing/2014/main" id="{0A752819-A315-4788-A723-EFD5828DD3E2}"/>
              </a:ext>
            </a:extLst>
          </p:cNvPr>
          <p:cNvSpPr txBox="1"/>
          <p:nvPr/>
        </p:nvSpPr>
        <p:spPr>
          <a:xfrm>
            <a:off x="3660080" y="2706706"/>
            <a:ext cx="19196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por cáncer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país ha mostrado una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evolución positiva,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 vez que la tasa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estandarizada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ha reducido durante las dos últimas décadas.</a:t>
            </a:r>
            <a:endParaRPr lang="en-US" sz="48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14F78422-D8C1-46B3-86B7-0D997F378703}"/>
              </a:ext>
            </a:extLst>
          </p:cNvPr>
          <p:cNvSpPr txBox="1"/>
          <p:nvPr/>
        </p:nvSpPr>
        <p:spPr>
          <a:xfrm>
            <a:off x="3660080" y="8640625"/>
            <a:ext cx="19196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dirty="0">
                <a:solidFill>
                  <a:schemeClr val="tx2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L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mortalidad por cáncer para mayores de 20 años de edad se redujo considerablemente entre 2000 y 2010;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de 2010 la reducción ha sido mucho más modesta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incluso la tasa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estandarizada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ha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incrementado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grupo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a 49 años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edad.</a:t>
            </a:r>
            <a:endParaRPr lang="en-US" sz="48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0A0E07F-5A62-4EA7-86E7-0D7FAE6946E0}"/>
              </a:ext>
            </a:extLst>
          </p:cNvPr>
          <p:cNvGrpSpPr/>
          <p:nvPr/>
        </p:nvGrpSpPr>
        <p:grpSpPr>
          <a:xfrm>
            <a:off x="2227458" y="3048086"/>
            <a:ext cx="1188720" cy="1408221"/>
            <a:chOff x="2212388" y="4145815"/>
            <a:chExt cx="1188720" cy="1408221"/>
          </a:xfrm>
        </p:grpSpPr>
        <p:sp>
          <p:nvSpPr>
            <p:cNvPr id="19" name="Oval 66">
              <a:extLst>
                <a:ext uri="{FF2B5EF4-FFF2-40B4-BE49-F238E27FC236}">
                  <a16:creationId xmlns:a16="http://schemas.microsoft.com/office/drawing/2014/main" id="{E4C41A95-7EAE-4E12-A458-9B560897CA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388" y="4145815"/>
              <a:ext cx="1188720" cy="118872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4B55944-FE3C-4CE9-9046-69225CA3AF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12388" y="4365316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  <a:endParaRPr lang="en-US" sz="4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266788C-D134-4460-8257-74F670561AF7}"/>
              </a:ext>
            </a:extLst>
          </p:cNvPr>
          <p:cNvGrpSpPr/>
          <p:nvPr/>
        </p:nvGrpSpPr>
        <p:grpSpPr>
          <a:xfrm>
            <a:off x="2218468" y="5814804"/>
            <a:ext cx="1206700" cy="1414134"/>
            <a:chOff x="2234164" y="5561397"/>
            <a:chExt cx="1206700" cy="1414134"/>
          </a:xfrm>
        </p:grpSpPr>
        <p:sp>
          <p:nvSpPr>
            <p:cNvPr id="20" name="Oval 68">
              <a:extLst>
                <a:ext uri="{FF2B5EF4-FFF2-40B4-BE49-F238E27FC236}">
                  <a16:creationId xmlns:a16="http://schemas.microsoft.com/office/drawing/2014/main" id="{52380E95-8C8A-4726-82D2-BCA71D4279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4164" y="5561397"/>
              <a:ext cx="1188720" cy="118872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43C5F86-CCAE-4E35-B386-0198BC6C821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52144" y="5786811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endParaRPr lang="en-US" sz="4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89C92A0D-9DDA-4B31-810F-A19A4DBEC56C}"/>
              </a:ext>
            </a:extLst>
          </p:cNvPr>
          <p:cNvGrpSpPr/>
          <p:nvPr/>
        </p:nvGrpSpPr>
        <p:grpSpPr>
          <a:xfrm>
            <a:off x="2218469" y="9298903"/>
            <a:ext cx="1206699" cy="1380560"/>
            <a:chOff x="2232267" y="6989366"/>
            <a:chExt cx="1206699" cy="1380560"/>
          </a:xfrm>
        </p:grpSpPr>
        <p:sp>
          <p:nvSpPr>
            <p:cNvPr id="21" name="Oval 72">
              <a:extLst>
                <a:ext uri="{FF2B5EF4-FFF2-40B4-BE49-F238E27FC236}">
                  <a16:creationId xmlns:a16="http://schemas.microsoft.com/office/drawing/2014/main" id="{949AD536-36E3-4EAD-9532-AE76589BDB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267" y="6989366"/>
              <a:ext cx="1188720" cy="1188720"/>
            </a:xfrm>
            <a:prstGeom prst="ellipse">
              <a:avLst/>
            </a:prstGeom>
            <a:solidFill>
              <a:schemeClr val="accent3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4ACA45A8-0177-4D0D-96D9-A01759E4B0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50246" y="7181206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4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0172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5. Oportunidades en el futuro</a:t>
            </a:r>
            <a:endParaRPr lang="id-ID" sz="6000" b="1" dirty="0">
              <a:solidFill>
                <a:schemeClr val="accent1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3EA9DA-ACEA-4A78-8F7C-2537214651C8}"/>
              </a:ext>
            </a:extLst>
          </p:cNvPr>
          <p:cNvSpPr txBox="1"/>
          <p:nvPr/>
        </p:nvSpPr>
        <p:spPr>
          <a:xfrm>
            <a:off x="1775296" y="2583062"/>
            <a:ext cx="21366058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cáncer se ha mantenido entre las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primeras causas de mortalidad por muchos años.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Han habido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varios de los principales tipos de cáncer pero hay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margen para obtener mayores reducciones en la mortalidad.</a:t>
            </a: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s-ES" sz="28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Aprovechar ese margen de maniobra amerita una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revisión más profunda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 siguiente:</a:t>
            </a:r>
          </a:p>
          <a:p>
            <a:pPr marL="1485717" lvl="1" indent="-5715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situación que guarda la evolución de la mortalidad entre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entidades federativas,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en el contexto de las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acceso al diagnóstico y tratamiento oportuno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así como la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efectividad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 atención del cáncer.</a:t>
            </a:r>
          </a:p>
          <a:p>
            <a:pPr marL="1485717" lvl="1" indent="-5715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carga económica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tiene la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prematura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cáncer.</a:t>
            </a:r>
          </a:p>
        </p:txBody>
      </p:sp>
    </p:spTree>
    <p:extLst>
      <p:ext uri="{BB962C8B-B14F-4D97-AF65-F5344CB8AC3E}">
        <p14:creationId xmlns:p14="http://schemas.microsoft.com/office/powerpoint/2010/main" val="28356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01729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5. Oportunidades en el futuro</a:t>
            </a:r>
            <a:endParaRPr lang="id-ID" sz="6000" b="1" dirty="0">
              <a:solidFill>
                <a:schemeClr val="accent1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C73EA9DA-ACEA-4A78-8F7C-2537214651C8}"/>
              </a:ext>
            </a:extLst>
          </p:cNvPr>
          <p:cNvSpPr txBox="1"/>
          <p:nvPr/>
        </p:nvSpPr>
        <p:spPr>
          <a:xfrm>
            <a:off x="16496268" y="2700102"/>
            <a:ext cx="6654799" cy="7786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3" lvl="1">
              <a:spcAft>
                <a:spcPts val="1200"/>
              </a:spcAft>
              <a:buClr>
                <a:schemeClr val="accent1"/>
              </a:buClr>
            </a:pPr>
            <a:r>
              <a:rPr lang="es-E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efectos del </a:t>
            </a:r>
            <a:r>
              <a:rPr lang="es-E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COVID-19 </a:t>
            </a:r>
            <a:r>
              <a:rPr lang="es-E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términos de la </a:t>
            </a:r>
            <a:r>
              <a:rPr lang="es-E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discontinuidad </a:t>
            </a:r>
            <a:r>
              <a:rPr lang="es-E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atención y del </a:t>
            </a:r>
            <a:r>
              <a:rPr lang="es-E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exceso de mortalidad</a:t>
            </a:r>
            <a:r>
              <a:rPr lang="es-E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muy probablemente, se reflejarán en la mortalidad del </a:t>
            </a:r>
            <a:r>
              <a:rPr lang="es-E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y años subsecuentes</a:t>
            </a:r>
            <a:r>
              <a:rPr lang="es-E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93663" lvl="1">
              <a:spcAft>
                <a:spcPts val="1200"/>
              </a:spcAft>
              <a:buClr>
                <a:schemeClr val="accent1"/>
              </a:buClr>
            </a:pPr>
            <a:endParaRPr lang="es-ES" sz="4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663" lvl="1">
              <a:spcAft>
                <a:spcPts val="1200"/>
              </a:spcAft>
              <a:buClr>
                <a:schemeClr val="accent1"/>
              </a:buClr>
            </a:pPr>
            <a:r>
              <a:rPr lang="es-E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Apenas</a:t>
            </a:r>
            <a:r>
              <a:rPr lang="es-E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empieza a </a:t>
            </a:r>
            <a:r>
              <a:rPr lang="es-ES" sz="4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dimensionarse</a:t>
            </a:r>
            <a:r>
              <a:rPr lang="es-ES" sz="4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posible impacto en la atención de los pacientes con cáncer.</a:t>
            </a:r>
          </a:p>
        </p:txBody>
      </p:sp>
      <p:pic>
        <p:nvPicPr>
          <p:cNvPr id="2050" name="Picture 2" descr="Puzzle Icon Gráfico Por chittagonglube · Creative Fabrica">
            <a:extLst>
              <a:ext uri="{FF2B5EF4-FFF2-40B4-BE49-F238E27FC236}">
                <a16:creationId xmlns:a16="http://schemas.microsoft.com/office/drawing/2014/main" id="{CE769F4F-A078-04D1-AB29-DB622717CA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3" t="15443" r="25008" b="15117"/>
          <a:stretch/>
        </p:blipFill>
        <p:spPr bwMode="auto">
          <a:xfrm>
            <a:off x="5973440" y="2838902"/>
            <a:ext cx="6003796" cy="661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42">
            <a:extLst>
              <a:ext uri="{FF2B5EF4-FFF2-40B4-BE49-F238E27FC236}">
                <a16:creationId xmlns:a16="http://schemas.microsoft.com/office/drawing/2014/main" id="{2190C15D-9925-C9DF-A82D-8EDBD7BD103B}"/>
              </a:ext>
            </a:extLst>
          </p:cNvPr>
          <p:cNvCxnSpPr>
            <a:cxnSpLocks/>
          </p:cNvCxnSpPr>
          <p:nvPr/>
        </p:nvCxnSpPr>
        <p:spPr>
          <a:xfrm>
            <a:off x="11122720" y="3645764"/>
            <a:ext cx="778010" cy="3"/>
          </a:xfrm>
          <a:prstGeom prst="line">
            <a:avLst/>
          </a:prstGeom>
          <a:ln w="254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2">
            <a:extLst>
              <a:ext uri="{FF2B5EF4-FFF2-40B4-BE49-F238E27FC236}">
                <a16:creationId xmlns:a16="http://schemas.microsoft.com/office/drawing/2014/main" id="{9EA3DC3D-C0A9-9E9C-6DA6-65CC80B08E30}"/>
              </a:ext>
            </a:extLst>
          </p:cNvPr>
          <p:cNvCxnSpPr>
            <a:cxnSpLocks/>
          </p:cNvCxnSpPr>
          <p:nvPr/>
        </p:nvCxnSpPr>
        <p:spPr>
          <a:xfrm>
            <a:off x="10058668" y="9178052"/>
            <a:ext cx="1288321" cy="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42">
            <a:extLst>
              <a:ext uri="{FF2B5EF4-FFF2-40B4-BE49-F238E27FC236}">
                <a16:creationId xmlns:a16="http://schemas.microsoft.com/office/drawing/2014/main" id="{1B0CC8C8-D24A-9F50-2ECE-0DB8BFA7E7B4}"/>
              </a:ext>
            </a:extLst>
          </p:cNvPr>
          <p:cNvCxnSpPr>
            <a:cxnSpLocks/>
          </p:cNvCxnSpPr>
          <p:nvPr/>
        </p:nvCxnSpPr>
        <p:spPr>
          <a:xfrm flipH="1">
            <a:off x="5227763" y="6700432"/>
            <a:ext cx="1426463" cy="0"/>
          </a:xfrm>
          <a:prstGeom prst="line">
            <a:avLst/>
          </a:prstGeom>
          <a:ln w="25400">
            <a:solidFill>
              <a:schemeClr val="tx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2">
            <a:extLst>
              <a:ext uri="{FF2B5EF4-FFF2-40B4-BE49-F238E27FC236}">
                <a16:creationId xmlns:a16="http://schemas.microsoft.com/office/drawing/2014/main" id="{DAE7047E-90E3-E9B9-EA44-FB4283F6E08C}"/>
              </a:ext>
            </a:extLst>
          </p:cNvPr>
          <p:cNvCxnSpPr>
            <a:cxnSpLocks/>
          </p:cNvCxnSpPr>
          <p:nvPr/>
        </p:nvCxnSpPr>
        <p:spPr>
          <a:xfrm flipH="1">
            <a:off x="5300274" y="3061207"/>
            <a:ext cx="2246360" cy="2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61">
            <a:extLst>
              <a:ext uri="{FF2B5EF4-FFF2-40B4-BE49-F238E27FC236}">
                <a16:creationId xmlns:a16="http://schemas.microsoft.com/office/drawing/2014/main" id="{1231D2D2-9AFB-D9FF-83ED-24B399B9CD65}"/>
              </a:ext>
            </a:extLst>
          </p:cNvPr>
          <p:cNvSpPr txBox="1"/>
          <p:nvPr/>
        </p:nvSpPr>
        <p:spPr>
          <a:xfrm>
            <a:off x="12088291" y="3229151"/>
            <a:ext cx="4922602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/>
                </a:solidFill>
                <a:latin typeface="Source Sans Pro"/>
                <a:cs typeface="Source Sans Pro"/>
              </a:rPr>
              <a:t>Mortalidad por COVID-19</a:t>
            </a:r>
          </a:p>
        </p:txBody>
      </p:sp>
      <p:sp>
        <p:nvSpPr>
          <p:cNvPr id="18" name="TextBox 61">
            <a:extLst>
              <a:ext uri="{FF2B5EF4-FFF2-40B4-BE49-F238E27FC236}">
                <a16:creationId xmlns:a16="http://schemas.microsoft.com/office/drawing/2014/main" id="{9E74675D-50E2-7A6E-908D-05FC461C4EF2}"/>
              </a:ext>
            </a:extLst>
          </p:cNvPr>
          <p:cNvSpPr txBox="1"/>
          <p:nvPr/>
        </p:nvSpPr>
        <p:spPr>
          <a:xfrm>
            <a:off x="11502427" y="8824109"/>
            <a:ext cx="3743792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accent1"/>
                </a:solidFill>
                <a:latin typeface="Source Sans Pro"/>
                <a:cs typeface="Source Sans Pro"/>
              </a:rPr>
              <a:t>Secuelas y tratamiento</a:t>
            </a:r>
          </a:p>
        </p:txBody>
      </p:sp>
      <p:sp>
        <p:nvSpPr>
          <p:cNvPr id="21" name="TextBox 61">
            <a:extLst>
              <a:ext uri="{FF2B5EF4-FFF2-40B4-BE49-F238E27FC236}">
                <a16:creationId xmlns:a16="http://schemas.microsoft.com/office/drawing/2014/main" id="{2E7133D1-087E-C886-1AD5-AA160208B686}"/>
              </a:ext>
            </a:extLst>
          </p:cNvPr>
          <p:cNvSpPr txBox="1"/>
          <p:nvPr/>
        </p:nvSpPr>
        <p:spPr>
          <a:xfrm>
            <a:off x="2425955" y="2647210"/>
            <a:ext cx="5572877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accent1"/>
                </a:solidFill>
                <a:latin typeface="Source Sans Pro"/>
                <a:cs typeface="Source Sans Pro"/>
              </a:rPr>
              <a:t>Prevención</a:t>
            </a:r>
          </a:p>
        </p:txBody>
      </p:sp>
      <p:sp>
        <p:nvSpPr>
          <p:cNvPr id="22" name="TextBox 61">
            <a:extLst>
              <a:ext uri="{FF2B5EF4-FFF2-40B4-BE49-F238E27FC236}">
                <a16:creationId xmlns:a16="http://schemas.microsoft.com/office/drawing/2014/main" id="{B2BF4AE2-6310-ECE9-2975-8A08B88ACC22}"/>
              </a:ext>
            </a:extLst>
          </p:cNvPr>
          <p:cNvSpPr txBox="1"/>
          <p:nvPr/>
        </p:nvSpPr>
        <p:spPr>
          <a:xfrm>
            <a:off x="1486653" y="6004114"/>
            <a:ext cx="3813621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tx2"/>
                </a:solidFill>
                <a:latin typeface="Source Sans Pro"/>
                <a:cs typeface="Source Sans Pro"/>
              </a:rPr>
              <a:t>Discontinuidad en la atención 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BC5ED5F8-55AE-4706-5EED-78EC2A43C5BE}"/>
              </a:ext>
            </a:extLst>
          </p:cNvPr>
          <p:cNvCxnSpPr/>
          <p:nvPr/>
        </p:nvCxnSpPr>
        <p:spPr>
          <a:xfrm>
            <a:off x="16204396" y="1716921"/>
            <a:ext cx="0" cy="10422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3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1">
            <a:extLst>
              <a:ext uri="{FF2B5EF4-FFF2-40B4-BE49-F238E27FC236}">
                <a16:creationId xmlns:a16="http://schemas.microsoft.com/office/drawing/2014/main" id="{72619280-D8FA-9F8D-FF84-816DD3D8228E}"/>
              </a:ext>
            </a:extLst>
          </p:cNvPr>
          <p:cNvSpPr txBox="1"/>
          <p:nvPr/>
        </p:nvSpPr>
        <p:spPr>
          <a:xfrm>
            <a:off x="2251344" y="2066268"/>
            <a:ext cx="19874961" cy="772519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solidFill>
                  <a:schemeClr val="accent1"/>
                </a:solidFill>
                <a:latin typeface="Source Sans Pro"/>
                <a:cs typeface="Source Sans Pro"/>
              </a:rPr>
              <a:t>Muchas gracias por su atención</a:t>
            </a:r>
          </a:p>
          <a:p>
            <a:endParaRPr lang="es-ES" sz="4400" b="1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pPr marL="1687513"/>
            <a:r>
              <a:rPr lang="es-ES" sz="4400" b="1" dirty="0">
                <a:solidFill>
                  <a:schemeClr val="tx2"/>
                </a:solidFill>
                <a:latin typeface="Source Sans Pro"/>
                <a:cs typeface="Source Sans Pro"/>
              </a:rPr>
              <a:t>El </a:t>
            </a:r>
            <a:r>
              <a:rPr lang="es-ES" sz="4400" b="1">
                <a:solidFill>
                  <a:schemeClr val="tx2"/>
                </a:solidFill>
                <a:latin typeface="Source Sans Pro"/>
                <a:cs typeface="Source Sans Pro"/>
              </a:rPr>
              <a:t>estudio estará </a:t>
            </a:r>
            <a:r>
              <a:rPr lang="es-ES" sz="4400" b="1" dirty="0">
                <a:solidFill>
                  <a:schemeClr val="tx2"/>
                </a:solidFill>
                <a:latin typeface="Source Sans Pro"/>
                <a:cs typeface="Source Sans Pro"/>
              </a:rPr>
              <a:t>disponible en:</a:t>
            </a:r>
          </a:p>
          <a:p>
            <a:pPr marL="1687513"/>
            <a:endParaRPr lang="es-ES" sz="4400" b="1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pPr marL="1687513"/>
            <a:r>
              <a:rPr lang="es-ES" sz="4400" dirty="0">
                <a:solidFill>
                  <a:schemeClr val="tx2"/>
                </a:solidFill>
                <a:latin typeface="Source Sans Pro"/>
                <a:cs typeface="Source Sans Pro"/>
              </a:rPr>
              <a:t>https://www.all-can.org/national-initiatives/mexico/ </a:t>
            </a:r>
          </a:p>
          <a:p>
            <a:pPr marL="1687513"/>
            <a:endParaRPr lang="es-ES" sz="4400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pPr marL="1687513"/>
            <a:r>
              <a:rPr lang="es-ES" sz="4400" dirty="0">
                <a:solidFill>
                  <a:schemeClr val="tx2"/>
                </a:solidFill>
                <a:latin typeface="Source Sans Pro"/>
                <a:cs typeface="Source Sans Pro"/>
              </a:rPr>
              <a:t>https://funsalud.org.mx/</a:t>
            </a:r>
          </a:p>
          <a:p>
            <a:pPr marL="1687513"/>
            <a:endParaRPr lang="es-ES" sz="4400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pPr marL="1687513"/>
            <a:r>
              <a:rPr lang="es-ES" sz="4400" dirty="0">
                <a:solidFill>
                  <a:schemeClr val="tx2"/>
                </a:solidFill>
                <a:latin typeface="Source Sans Pro"/>
                <a:cs typeface="Source Sans Pro"/>
              </a:rPr>
              <a:t>https://www.blutitude.com</a:t>
            </a:r>
            <a:endParaRPr lang="es-ES" sz="4400" b="1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endParaRPr lang="es-ES" sz="4400" b="1" dirty="0">
              <a:solidFill>
                <a:schemeClr val="tx2"/>
              </a:solidFill>
              <a:latin typeface="Source Sans Pro"/>
              <a:cs typeface="Source Sans Pro"/>
            </a:endParaRPr>
          </a:p>
          <a:p>
            <a:endParaRPr lang="id-ID" sz="4000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802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11A1BAA2-39AD-4D3F-AB55-14AC63BCCE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5" t="23529" r="35677" b="23529"/>
          <a:stretch/>
        </p:blipFill>
        <p:spPr>
          <a:xfrm>
            <a:off x="-1" y="1"/>
            <a:ext cx="24377651" cy="13715999"/>
          </a:xfrm>
        </p:spPr>
      </p:pic>
      <p:sp>
        <p:nvSpPr>
          <p:cNvPr id="20" name="Rectangle 19"/>
          <p:cNvSpPr/>
          <p:nvPr/>
        </p:nvSpPr>
        <p:spPr>
          <a:xfrm>
            <a:off x="-1" y="0"/>
            <a:ext cx="24377651" cy="13716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7F0969-76D9-44A2-8E5F-EC7188553F18}"/>
              </a:ext>
            </a:extLst>
          </p:cNvPr>
          <p:cNvSpPr/>
          <p:nvPr/>
        </p:nvSpPr>
        <p:spPr>
          <a:xfrm>
            <a:off x="14048509" y="0"/>
            <a:ext cx="10329140" cy="1371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23D20AF-07C3-4CFF-9E8D-4747D3434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084" y="10515427"/>
            <a:ext cx="8139649" cy="1683665"/>
          </a:xfrm>
          <a:prstGeom prst="rect">
            <a:avLst/>
          </a:prstGeom>
        </p:spPr>
      </p:pic>
      <p:pic>
        <p:nvPicPr>
          <p:cNvPr id="5" name="Imagen 5">
            <a:extLst>
              <a:ext uri="{FF2B5EF4-FFF2-40B4-BE49-F238E27FC236}">
                <a16:creationId xmlns:a16="http://schemas.microsoft.com/office/drawing/2014/main" id="{39844669-F82C-4153-B386-CE55902A4E8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/>
          <a:stretch/>
        </p:blipFill>
        <p:spPr>
          <a:xfrm>
            <a:off x="17069549" y="5626033"/>
            <a:ext cx="4550719" cy="3374315"/>
          </a:xfrm>
          <a:prstGeom prst="rect">
            <a:avLst/>
          </a:prstGeom>
        </p:spPr>
      </p:pic>
      <p:pic>
        <p:nvPicPr>
          <p:cNvPr id="7" name="Imagen 6" descr="Forma, Círculo&#10;&#10;Descripción generada automáticamente">
            <a:extLst>
              <a:ext uri="{FF2B5EF4-FFF2-40B4-BE49-F238E27FC236}">
                <a16:creationId xmlns:a16="http://schemas.microsoft.com/office/drawing/2014/main" id="{C2210156-EFAC-5FFF-A5E4-20D33958CB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416" y="1075690"/>
            <a:ext cx="3356984" cy="350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2">
            <a:extLst>
              <a:ext uri="{FF2B5EF4-FFF2-40B4-BE49-F238E27FC236}">
                <a16:creationId xmlns:a16="http://schemas.microsoft.com/office/drawing/2014/main" id="{93CDFD43-0679-4336-9284-480E6AF68EED}"/>
              </a:ext>
            </a:extLst>
          </p:cNvPr>
          <p:cNvSpPr/>
          <p:nvPr/>
        </p:nvSpPr>
        <p:spPr>
          <a:xfrm>
            <a:off x="2334509" y="2107856"/>
            <a:ext cx="19192815" cy="9168179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pPr>
              <a:lnSpc>
                <a:spcPct val="150000"/>
              </a:lnSpc>
            </a:pPr>
            <a:r>
              <a:rPr lang="es-MX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MX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por cáncer </a:t>
            </a:r>
            <a:r>
              <a:rPr lang="es-MX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México ha tenido </a:t>
            </a:r>
            <a:r>
              <a:rPr lang="es-MX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avances</a:t>
            </a:r>
            <a:r>
              <a:rPr lang="es-MX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muy significativos, pero se identifican </a:t>
            </a:r>
            <a:r>
              <a:rPr lang="es-MX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retos</a:t>
            </a:r>
            <a:r>
              <a:rPr lang="es-MX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importantes.</a:t>
            </a:r>
          </a:p>
          <a:p>
            <a:pPr>
              <a:lnSpc>
                <a:spcPct val="150000"/>
              </a:lnSpc>
            </a:pPr>
            <a:r>
              <a:rPr lang="es-MX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Atender estos retos requiere </a:t>
            </a:r>
            <a:r>
              <a:rPr lang="es-MX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sumar esfuerzos </a:t>
            </a:r>
            <a:r>
              <a:rPr lang="es-MX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todos los actores involucrados, así como de un mejor </a:t>
            </a:r>
            <a:r>
              <a:rPr lang="es-MX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entendimiento</a:t>
            </a:r>
            <a:r>
              <a:rPr lang="es-MX" sz="6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la problemática por resolver.</a:t>
            </a:r>
            <a:endParaRPr lang="es-MX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615184" y="528375"/>
            <a:ext cx="40671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>
                <a:solidFill>
                  <a:schemeClr val="bg1"/>
                </a:solidFill>
                <a:latin typeface="Source Sans Pro"/>
                <a:cs typeface="Source Sans Pro"/>
              </a:rPr>
              <a:t>Contenido</a:t>
            </a:r>
            <a:endParaRPr lang="id-ID" sz="6600" b="1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31" name="Rectangle 30"/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48" name="Rectangle 2">
            <a:extLst>
              <a:ext uri="{FF2B5EF4-FFF2-40B4-BE49-F238E27FC236}">
                <a16:creationId xmlns:a16="http://schemas.microsoft.com/office/drawing/2014/main" id="{93CDFD43-0679-4336-9284-480E6AF68EED}"/>
              </a:ext>
            </a:extLst>
          </p:cNvPr>
          <p:cNvSpPr/>
          <p:nvPr/>
        </p:nvSpPr>
        <p:spPr>
          <a:xfrm>
            <a:off x="4769154" y="2740135"/>
            <a:ext cx="10432851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s-MX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Mensajes centrales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0A2A8ED-8190-6651-4936-4EA7FEB6619F}"/>
              </a:ext>
            </a:extLst>
          </p:cNvPr>
          <p:cNvGrpSpPr/>
          <p:nvPr/>
        </p:nvGrpSpPr>
        <p:grpSpPr>
          <a:xfrm>
            <a:off x="2871912" y="2740134"/>
            <a:ext cx="1188720" cy="1408221"/>
            <a:chOff x="2871912" y="2740134"/>
            <a:chExt cx="1188720" cy="1408221"/>
          </a:xfrm>
        </p:grpSpPr>
        <p:sp>
          <p:nvSpPr>
            <p:cNvPr id="18" name="Oval 66">
              <a:extLst>
                <a:ext uri="{FF2B5EF4-FFF2-40B4-BE49-F238E27FC236}">
                  <a16:creationId xmlns:a16="http://schemas.microsoft.com/office/drawing/2014/main" id="{767B4AFB-4028-439A-9C22-0E3366C989D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71912" y="2740134"/>
              <a:ext cx="1188720" cy="118872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DC4D36A4-4A65-43AA-85AD-FF7A1A4CF32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71912" y="2959635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  <a:endParaRPr lang="en-US" sz="4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F9F8012C-3BC2-4390-3478-05220BB44EC1}"/>
              </a:ext>
            </a:extLst>
          </p:cNvPr>
          <p:cNvGrpSpPr/>
          <p:nvPr/>
        </p:nvGrpSpPr>
        <p:grpSpPr>
          <a:xfrm>
            <a:off x="2893688" y="4155716"/>
            <a:ext cx="1206700" cy="1414134"/>
            <a:chOff x="2893688" y="4155716"/>
            <a:chExt cx="1206700" cy="1414134"/>
          </a:xfrm>
        </p:grpSpPr>
        <p:sp>
          <p:nvSpPr>
            <p:cNvPr id="19" name="Oval 68">
              <a:extLst>
                <a:ext uri="{FF2B5EF4-FFF2-40B4-BE49-F238E27FC236}">
                  <a16:creationId xmlns:a16="http://schemas.microsoft.com/office/drawing/2014/main" id="{2D285485-FCAE-448D-85E0-E83D1E01AB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3688" y="4155716"/>
              <a:ext cx="1188720" cy="118872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ECEA512A-5663-447F-8066-76D18525BD9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911668" y="4381130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endParaRPr lang="en-US" sz="4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76ECB66B-4FCC-7060-9B1A-A168D0AF0B2E}"/>
              </a:ext>
            </a:extLst>
          </p:cNvPr>
          <p:cNvGrpSpPr/>
          <p:nvPr/>
        </p:nvGrpSpPr>
        <p:grpSpPr>
          <a:xfrm>
            <a:off x="2891791" y="5865037"/>
            <a:ext cx="1206699" cy="1380560"/>
            <a:chOff x="2891791" y="5583685"/>
            <a:chExt cx="1206699" cy="1380560"/>
          </a:xfrm>
        </p:grpSpPr>
        <p:sp>
          <p:nvSpPr>
            <p:cNvPr id="20" name="Oval 72">
              <a:extLst>
                <a:ext uri="{FF2B5EF4-FFF2-40B4-BE49-F238E27FC236}">
                  <a16:creationId xmlns:a16="http://schemas.microsoft.com/office/drawing/2014/main" id="{47ABE9B5-13FE-4981-B3A9-A413902482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1791" y="5583685"/>
              <a:ext cx="1188720" cy="1188720"/>
            </a:xfrm>
            <a:prstGeom prst="ellipse">
              <a:avLst/>
            </a:prstGeom>
            <a:solidFill>
              <a:schemeClr val="accent3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1FE8E277-E430-4D36-BB6C-BE2805D24FE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909770" y="5775525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8AE1507C-DE47-62CB-1294-53F8519C2574}"/>
              </a:ext>
            </a:extLst>
          </p:cNvPr>
          <p:cNvGrpSpPr/>
          <p:nvPr/>
        </p:nvGrpSpPr>
        <p:grpSpPr>
          <a:xfrm>
            <a:off x="2891790" y="7865239"/>
            <a:ext cx="1206700" cy="1400279"/>
            <a:chOff x="2891790" y="7724563"/>
            <a:chExt cx="1206700" cy="1400279"/>
          </a:xfrm>
        </p:grpSpPr>
        <p:sp>
          <p:nvSpPr>
            <p:cNvPr id="21" name="Oval 80">
              <a:extLst>
                <a:ext uri="{FF2B5EF4-FFF2-40B4-BE49-F238E27FC236}">
                  <a16:creationId xmlns:a16="http://schemas.microsoft.com/office/drawing/2014/main" id="{E413F360-4A10-47F5-9ED2-32D745C0CE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1790" y="7724563"/>
              <a:ext cx="1188720" cy="1188720"/>
            </a:xfrm>
            <a:prstGeom prst="ellipse">
              <a:avLst/>
            </a:prstGeom>
            <a:solidFill>
              <a:schemeClr val="accent4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200A40B9-5A6A-456D-8B94-66A39E091C1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909770" y="7936122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4</a:t>
              </a:r>
              <a:endParaRPr lang="en-US" sz="4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0" name="Rectangle 2">
            <a:extLst>
              <a:ext uri="{FF2B5EF4-FFF2-40B4-BE49-F238E27FC236}">
                <a16:creationId xmlns:a16="http://schemas.microsoft.com/office/drawing/2014/main" id="{F74F5A82-DD40-41F5-B9A4-D94ACE4CC791}"/>
              </a:ext>
            </a:extLst>
          </p:cNvPr>
          <p:cNvSpPr/>
          <p:nvPr/>
        </p:nvSpPr>
        <p:spPr>
          <a:xfrm>
            <a:off x="4769155" y="7936508"/>
            <a:ext cx="8703444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s-MX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por grupo de edad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3BDED5D1-E3A3-C390-FDBE-4FE26EDCCE2D}"/>
              </a:ext>
            </a:extLst>
          </p:cNvPr>
          <p:cNvGrpSpPr/>
          <p:nvPr/>
        </p:nvGrpSpPr>
        <p:grpSpPr>
          <a:xfrm>
            <a:off x="2891790" y="9683526"/>
            <a:ext cx="1188720" cy="1188720"/>
            <a:chOff x="2891790" y="9238052"/>
            <a:chExt cx="1188720" cy="1188720"/>
          </a:xfrm>
        </p:grpSpPr>
        <p:sp>
          <p:nvSpPr>
            <p:cNvPr id="36" name="Oval 66">
              <a:extLst>
                <a:ext uri="{FF2B5EF4-FFF2-40B4-BE49-F238E27FC236}">
                  <a16:creationId xmlns:a16="http://schemas.microsoft.com/office/drawing/2014/main" id="{B0163920-6A8B-4AE8-9C78-CACBB4DC24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1790" y="9238052"/>
              <a:ext cx="1188720" cy="118872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442DD47D-8045-4110-A759-62E190006C7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91790" y="9457553"/>
              <a:ext cx="118872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5</a:t>
              </a:r>
              <a:endParaRPr lang="en-US" sz="4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sp>
        <p:nvSpPr>
          <p:cNvPr id="39" name="Rectangle 2">
            <a:extLst>
              <a:ext uri="{FF2B5EF4-FFF2-40B4-BE49-F238E27FC236}">
                <a16:creationId xmlns:a16="http://schemas.microsoft.com/office/drawing/2014/main" id="{35433304-85E2-4059-ADEA-914E6B4F4E64}"/>
              </a:ext>
            </a:extLst>
          </p:cNvPr>
          <p:cNvSpPr/>
          <p:nvPr/>
        </p:nvSpPr>
        <p:spPr>
          <a:xfrm>
            <a:off x="4762531" y="6041677"/>
            <a:ext cx="15752854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s-MX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por cáncer en el agregado</a:t>
            </a:r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C725E68E-439F-427C-8D35-89103AFDB9B5}"/>
              </a:ext>
            </a:extLst>
          </p:cNvPr>
          <p:cNvSpPr/>
          <p:nvPr/>
        </p:nvSpPr>
        <p:spPr>
          <a:xfrm>
            <a:off x="4762531" y="4234284"/>
            <a:ext cx="12407422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s-MX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y metodología</a:t>
            </a: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E1D336F0-DEB4-48D6-AAC9-6F990443E84F}"/>
              </a:ext>
            </a:extLst>
          </p:cNvPr>
          <p:cNvSpPr/>
          <p:nvPr/>
        </p:nvSpPr>
        <p:spPr>
          <a:xfrm>
            <a:off x="4772267" y="9653100"/>
            <a:ext cx="8703444" cy="923293"/>
          </a:xfrm>
          <a:prstGeom prst="rect">
            <a:avLst/>
          </a:prstGeom>
        </p:spPr>
        <p:txBody>
          <a:bodyPr wrap="square" lIns="182843" tIns="91422" rIns="182843" bIns="91422">
            <a:spAutoFit/>
          </a:bodyPr>
          <a:lstStyle/>
          <a:p>
            <a:r>
              <a:rPr lang="es-MX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Oportunidades en el futuro</a:t>
            </a:r>
          </a:p>
        </p:txBody>
      </p:sp>
    </p:spTree>
    <p:extLst>
      <p:ext uri="{BB962C8B-B14F-4D97-AF65-F5344CB8AC3E}">
        <p14:creationId xmlns:p14="http://schemas.microsoft.com/office/powerpoint/2010/main" val="421756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74222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1. Mensajes centrales</a:t>
            </a:r>
            <a:endParaRPr lang="id-ID" sz="60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75" name="TextBox 62">
            <a:extLst>
              <a:ext uri="{FF2B5EF4-FFF2-40B4-BE49-F238E27FC236}">
                <a16:creationId xmlns:a16="http://schemas.microsoft.com/office/drawing/2014/main" id="{7EA6F928-7B89-4BAE-A8F1-50399AA1C0AA}"/>
              </a:ext>
            </a:extLst>
          </p:cNvPr>
          <p:cNvSpPr txBox="1"/>
          <p:nvPr/>
        </p:nvSpPr>
        <p:spPr>
          <a:xfrm>
            <a:off x="3660080" y="5018371"/>
            <a:ext cx="19196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Destaca el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 avance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tráquea, bronquios y pulmón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así como el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estómago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el cáncer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cérvico uterino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pero hay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focos rojos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 y recto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riñón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cáncer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ovario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TextBox 62">
            <a:extLst>
              <a:ext uri="{FF2B5EF4-FFF2-40B4-BE49-F238E27FC236}">
                <a16:creationId xmlns:a16="http://schemas.microsoft.com/office/drawing/2014/main" id="{0A752819-A315-4788-A723-EFD5828DD3E2}"/>
              </a:ext>
            </a:extLst>
          </p:cNvPr>
          <p:cNvSpPr txBox="1"/>
          <p:nvPr/>
        </p:nvSpPr>
        <p:spPr>
          <a:xfrm>
            <a:off x="3660080" y="2446890"/>
            <a:ext cx="191967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por cáncer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país ha mostrado una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evolución positiva,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 vez que la tasa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estandarizada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ha reducido durante las dos últimas décadas.</a:t>
            </a:r>
            <a:endParaRPr lang="en-US" sz="48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14F78422-D8C1-46B3-86B7-0D997F378703}"/>
              </a:ext>
            </a:extLst>
          </p:cNvPr>
          <p:cNvSpPr txBox="1"/>
          <p:nvPr/>
        </p:nvSpPr>
        <p:spPr>
          <a:xfrm>
            <a:off x="3660080" y="8380809"/>
            <a:ext cx="191967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800" dirty="0">
                <a:solidFill>
                  <a:schemeClr val="tx2"/>
                </a:solidFill>
                <a:latin typeface="Source Sans Pro" panose="020B0503030403020204" pitchFamily="34" charset="0"/>
                <a:cs typeface="Calibri" panose="020F0502020204030204" pitchFamily="34" charset="0"/>
              </a:rPr>
              <a:t>L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mortalidad por cáncer para mayores de 20 años de edad se redujo considerablemente entre 2000 y 2010;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de 2010 la reducción ha sido mucho más modesta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incluso la tasa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mortalidad estandarizada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ha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incrementado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grupo de </a:t>
            </a:r>
            <a:r>
              <a:rPr lang="es-ES" sz="48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a 49 años </a:t>
            </a:r>
            <a:r>
              <a:rPr lang="es-ES" sz="48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edad.</a:t>
            </a:r>
            <a:endParaRPr lang="en-US" sz="4800" b="1" dirty="0">
              <a:solidFill>
                <a:schemeClr val="tx1">
                  <a:lumMod val="75000"/>
                </a:schemeClr>
              </a:solidFill>
              <a:latin typeface="Source Sans Pro" panose="020B050303040302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B0A0E07F-5A62-4EA7-86E7-0D7FAE6946E0}"/>
              </a:ext>
            </a:extLst>
          </p:cNvPr>
          <p:cNvGrpSpPr/>
          <p:nvPr/>
        </p:nvGrpSpPr>
        <p:grpSpPr>
          <a:xfrm>
            <a:off x="2227458" y="2788270"/>
            <a:ext cx="1188720" cy="1408221"/>
            <a:chOff x="2212388" y="4145815"/>
            <a:chExt cx="1188720" cy="1408221"/>
          </a:xfrm>
        </p:grpSpPr>
        <p:sp>
          <p:nvSpPr>
            <p:cNvPr id="19" name="Oval 66">
              <a:extLst>
                <a:ext uri="{FF2B5EF4-FFF2-40B4-BE49-F238E27FC236}">
                  <a16:creationId xmlns:a16="http://schemas.microsoft.com/office/drawing/2014/main" id="{E4C41A95-7EAE-4E12-A458-9B560897CA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388" y="4145815"/>
              <a:ext cx="1188720" cy="1188720"/>
            </a:xfrm>
            <a:prstGeom prst="ellipse">
              <a:avLst/>
            </a:prstGeom>
            <a:solidFill>
              <a:schemeClr val="accent1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24B55944-FE3C-4CE9-9046-69225CA3AF7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12388" y="4365316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1</a:t>
              </a:r>
              <a:endParaRPr lang="en-US" sz="4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266788C-D134-4460-8257-74F670561AF7}"/>
              </a:ext>
            </a:extLst>
          </p:cNvPr>
          <p:cNvGrpSpPr/>
          <p:nvPr/>
        </p:nvGrpSpPr>
        <p:grpSpPr>
          <a:xfrm>
            <a:off x="2218468" y="5554988"/>
            <a:ext cx="1206700" cy="1414134"/>
            <a:chOff x="2234164" y="5561397"/>
            <a:chExt cx="1206700" cy="1414134"/>
          </a:xfrm>
        </p:grpSpPr>
        <p:sp>
          <p:nvSpPr>
            <p:cNvPr id="20" name="Oval 68">
              <a:extLst>
                <a:ext uri="{FF2B5EF4-FFF2-40B4-BE49-F238E27FC236}">
                  <a16:creationId xmlns:a16="http://schemas.microsoft.com/office/drawing/2014/main" id="{52380E95-8C8A-4726-82D2-BCA71D4279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4164" y="5561397"/>
              <a:ext cx="1188720" cy="1188720"/>
            </a:xfrm>
            <a:prstGeom prst="ellipse">
              <a:avLst/>
            </a:prstGeom>
            <a:solidFill>
              <a:schemeClr val="accent2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43C5F86-CCAE-4E35-B386-0198BC6C821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52144" y="5786811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2</a:t>
              </a:r>
              <a:endParaRPr lang="en-US" sz="4400" b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89C92A0D-9DDA-4B31-810F-A19A4DBEC56C}"/>
              </a:ext>
            </a:extLst>
          </p:cNvPr>
          <p:cNvGrpSpPr/>
          <p:nvPr/>
        </p:nvGrpSpPr>
        <p:grpSpPr>
          <a:xfrm>
            <a:off x="2218469" y="9039087"/>
            <a:ext cx="1206699" cy="1380560"/>
            <a:chOff x="2232267" y="6989366"/>
            <a:chExt cx="1206699" cy="1380560"/>
          </a:xfrm>
        </p:grpSpPr>
        <p:sp>
          <p:nvSpPr>
            <p:cNvPr id="21" name="Oval 72">
              <a:extLst>
                <a:ext uri="{FF2B5EF4-FFF2-40B4-BE49-F238E27FC236}">
                  <a16:creationId xmlns:a16="http://schemas.microsoft.com/office/drawing/2014/main" id="{949AD536-36E3-4EAD-9532-AE76589BDB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32267" y="6989366"/>
              <a:ext cx="1188720" cy="1188720"/>
            </a:xfrm>
            <a:prstGeom prst="ellipse">
              <a:avLst/>
            </a:prstGeom>
            <a:solidFill>
              <a:schemeClr val="accent3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anchor="ctr"/>
            <a:lstStyle/>
            <a:p>
              <a:pPr algn="ctr">
                <a:defRPr/>
              </a:pPr>
              <a:endParaRPr lang="en-US" sz="4400" dirty="0"/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4ACA45A8-0177-4D0D-96D9-A01759E4B09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250246" y="7181206"/>
              <a:ext cx="1188720" cy="1188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4400" b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16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2. Objetivo y metodología</a:t>
            </a:r>
            <a:endParaRPr lang="id-ID" sz="60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C2C3F56-6954-41FE-AED2-8C75D1815C55}"/>
              </a:ext>
            </a:extLst>
          </p:cNvPr>
          <p:cNvSpPr txBox="1"/>
          <p:nvPr/>
        </p:nvSpPr>
        <p:spPr>
          <a:xfrm>
            <a:off x="3590102" y="4309205"/>
            <a:ext cx="18423745" cy="4708981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just"/>
            <a:r>
              <a:rPr lang="es-ES_tradnl" sz="6000" dirty="0"/>
              <a:t>Presentar un </a:t>
            </a:r>
            <a:r>
              <a:rPr lang="es-ES_tradnl" sz="6000" b="1" dirty="0"/>
              <a:t>panorama actualizado </a:t>
            </a:r>
            <a:r>
              <a:rPr lang="es-ES_tradnl" sz="6000" dirty="0"/>
              <a:t>del </a:t>
            </a:r>
            <a:r>
              <a:rPr lang="es-ES_tradnl" sz="6000" b="1" dirty="0"/>
              <a:t>perfil de mortalidad por cáncer </a:t>
            </a:r>
            <a:r>
              <a:rPr lang="es-ES_tradnl" sz="6000" dirty="0"/>
              <a:t>y su </a:t>
            </a:r>
            <a:r>
              <a:rPr lang="es-ES_tradnl" sz="6000" b="1" dirty="0"/>
              <a:t>evolución</a:t>
            </a:r>
            <a:r>
              <a:rPr lang="es-ES_tradnl" sz="6000" dirty="0"/>
              <a:t>, tomando los años siguientes como puntos de observación: 2000, 2010, 2016 y 2019, a nivel </a:t>
            </a:r>
            <a:r>
              <a:rPr lang="es-ES_tradnl" sz="6000" b="1" dirty="0"/>
              <a:t>nacional </a:t>
            </a:r>
            <a:r>
              <a:rPr lang="es-ES_tradnl" sz="6000" dirty="0"/>
              <a:t>y considerando su desagregación por </a:t>
            </a:r>
            <a:r>
              <a:rPr lang="es-ES_tradnl" sz="6000" b="1" dirty="0"/>
              <a:t>edad y subtipo </a:t>
            </a:r>
            <a:r>
              <a:rPr lang="es-ES_tradnl" sz="6000" dirty="0"/>
              <a:t>de cáncer.</a:t>
            </a:r>
            <a:endParaRPr lang="es-MX" sz="60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E741BE2-0DDB-4F54-BD19-57C87A679FBD}"/>
              </a:ext>
            </a:extLst>
          </p:cNvPr>
          <p:cNvSpPr txBox="1"/>
          <p:nvPr/>
        </p:nvSpPr>
        <p:spPr>
          <a:xfrm>
            <a:off x="362856" y="2541806"/>
            <a:ext cx="891782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ES_tradnl" sz="6000" b="1" dirty="0">
                <a:solidFill>
                  <a:schemeClr val="accent1"/>
                </a:solidFill>
              </a:rPr>
              <a:t>Objetivo del estudio</a:t>
            </a:r>
            <a:endParaRPr lang="es-MX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89178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2. Objetivo y metodología</a:t>
            </a:r>
            <a:endParaRPr lang="id-ID" sz="60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9EC0B34-C87E-4123-80D8-569619E25BB9}"/>
              </a:ext>
            </a:extLst>
          </p:cNvPr>
          <p:cNvGrpSpPr/>
          <p:nvPr/>
        </p:nvGrpSpPr>
        <p:grpSpPr>
          <a:xfrm>
            <a:off x="6999347" y="3488435"/>
            <a:ext cx="3534077" cy="7127878"/>
            <a:chOff x="6874076" y="3488435"/>
            <a:chExt cx="3534077" cy="7127878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7680D345-E248-495B-9ECB-AEBBFF3F3DAA}"/>
                </a:ext>
              </a:extLst>
            </p:cNvPr>
            <p:cNvSpPr txBox="1"/>
            <p:nvPr/>
          </p:nvSpPr>
          <p:spPr>
            <a:xfrm>
              <a:off x="6874076" y="6091998"/>
              <a:ext cx="3534077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Años</a:t>
              </a:r>
            </a:p>
            <a:p>
              <a:pPr algn="ctr"/>
              <a:endParaRPr lang="es-E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2000, 2010, 2016, 2019</a:t>
              </a:r>
            </a:p>
            <a:p>
              <a:pPr algn="ctr"/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(muertes por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año de ocurrencia </a:t>
              </a:r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no por año de registro)</a:t>
              </a:r>
            </a:p>
          </p:txBody>
        </p:sp>
        <p:pic>
          <p:nvPicPr>
            <p:cNvPr id="9" name="Gráfico 8" descr="Calendario mensual con relleno sólido">
              <a:extLst>
                <a:ext uri="{FF2B5EF4-FFF2-40B4-BE49-F238E27FC236}">
                  <a16:creationId xmlns:a16="http://schemas.microsoft.com/office/drawing/2014/main" id="{1C9B0091-8341-4E6A-949F-3A41F3A70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4810" y="3488435"/>
              <a:ext cx="1832608" cy="1832608"/>
            </a:xfrm>
            <a:prstGeom prst="rect">
              <a:avLst/>
            </a:prstGeom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4E7F879-D205-41D4-A0F2-B2D348DBDCB4}"/>
              </a:ext>
            </a:extLst>
          </p:cNvPr>
          <p:cNvGrpSpPr/>
          <p:nvPr/>
        </p:nvGrpSpPr>
        <p:grpSpPr>
          <a:xfrm>
            <a:off x="1609333" y="3494789"/>
            <a:ext cx="4463221" cy="6582266"/>
            <a:chOff x="1609333" y="3494789"/>
            <a:chExt cx="4463221" cy="6582266"/>
          </a:xfrm>
        </p:grpSpPr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99F05ADF-9637-4EA6-8E2D-A42B4CD6B419}"/>
                </a:ext>
              </a:extLst>
            </p:cNvPr>
            <p:cNvSpPr txBox="1"/>
            <p:nvPr/>
          </p:nvSpPr>
          <p:spPr>
            <a:xfrm>
              <a:off x="1609333" y="5552740"/>
              <a:ext cx="4463221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Fuentes de información</a:t>
              </a:r>
            </a:p>
            <a:p>
              <a:pPr marL="446088" indent="-258763" algn="ctr">
                <a:buFont typeface="Arial" panose="020B0604020202020204" pitchFamily="34" charset="0"/>
                <a:buChar char="•"/>
              </a:pPr>
              <a:endParaRPr lang="es-E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87325" algn="ctr"/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Bases de datos de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mortalidad </a:t>
              </a:r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INEGI </a:t>
              </a:r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proyecciones de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población </a:t>
              </a:r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CONAPO</a:t>
              </a:r>
            </a:p>
          </p:txBody>
        </p:sp>
        <p:pic>
          <p:nvPicPr>
            <p:cNvPr id="11" name="Gráfico 10" descr="Información con relleno sólido">
              <a:extLst>
                <a:ext uri="{FF2B5EF4-FFF2-40B4-BE49-F238E27FC236}">
                  <a16:creationId xmlns:a16="http://schemas.microsoft.com/office/drawing/2014/main" id="{031ED4CC-E46A-4EBE-AAEC-95542FBF9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30993" y="3494789"/>
              <a:ext cx="1819900" cy="1819900"/>
            </a:xfrm>
            <a:prstGeom prst="rect">
              <a:avLst/>
            </a:prstGeom>
          </p:spPr>
        </p:pic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2642BDC7-FCB1-4BA4-94AC-E29A5667AE53}"/>
              </a:ext>
            </a:extLst>
          </p:cNvPr>
          <p:cNvGrpSpPr/>
          <p:nvPr/>
        </p:nvGrpSpPr>
        <p:grpSpPr>
          <a:xfrm>
            <a:off x="11460217" y="3450776"/>
            <a:ext cx="5170029" cy="8288273"/>
            <a:chOff x="11199213" y="3450776"/>
            <a:chExt cx="5170029" cy="8288273"/>
          </a:xfrm>
        </p:grpSpPr>
        <p:pic>
          <p:nvPicPr>
            <p:cNvPr id="13" name="Gráfico 12" descr="Investigación con relleno sólido">
              <a:extLst>
                <a:ext uri="{FF2B5EF4-FFF2-40B4-BE49-F238E27FC236}">
                  <a16:creationId xmlns:a16="http://schemas.microsoft.com/office/drawing/2014/main" id="{B800E2E1-EE44-42DC-B277-2AD7316C3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736959" y="3450776"/>
              <a:ext cx="1907926" cy="1907926"/>
            </a:xfrm>
            <a:prstGeom prst="rect">
              <a:avLst/>
            </a:prstGeom>
          </p:spPr>
        </p:pic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2A82E63-6A47-42B7-B34A-27106359EB84}"/>
                </a:ext>
              </a:extLst>
            </p:cNvPr>
            <p:cNvSpPr txBox="1"/>
            <p:nvPr/>
          </p:nvSpPr>
          <p:spPr>
            <a:xfrm>
              <a:off x="11199213" y="5552740"/>
              <a:ext cx="5170029" cy="61863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Identificación y clasificación de muertes</a:t>
              </a:r>
            </a:p>
            <a:p>
              <a:pPr algn="ctr"/>
              <a:endParaRPr lang="es-E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Muertes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registradas </a:t>
              </a:r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México por cáncer con base en códigos CIE-10, los cuales se transformaron a códigos de la clasificación por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causa de muerte </a:t>
              </a:r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 la OMS –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Global </a:t>
              </a:r>
              <a:r>
                <a:rPr lang="es-ES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Health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ES" b="1" dirty="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Estimates</a:t>
              </a:r>
              <a:endParaRPr lang="es-E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9AFA4B95-6AD8-40CF-A1AD-425BA897F09F}"/>
              </a:ext>
            </a:extLst>
          </p:cNvPr>
          <p:cNvGrpSpPr/>
          <p:nvPr/>
        </p:nvGrpSpPr>
        <p:grpSpPr>
          <a:xfrm>
            <a:off x="17557040" y="3531162"/>
            <a:ext cx="5386896" cy="7085151"/>
            <a:chOff x="17333504" y="3531162"/>
            <a:chExt cx="6338217" cy="7085151"/>
          </a:xfrm>
        </p:grpSpPr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5FEC2C3-43EF-49EF-9161-5176128E782D}"/>
                </a:ext>
              </a:extLst>
            </p:cNvPr>
            <p:cNvSpPr txBox="1"/>
            <p:nvPr/>
          </p:nvSpPr>
          <p:spPr>
            <a:xfrm>
              <a:off x="17333504" y="6091998"/>
              <a:ext cx="6338217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Métricas</a:t>
              </a:r>
            </a:p>
            <a:p>
              <a:pPr algn="ctr"/>
              <a:endParaRPr lang="es-ES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Tasas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crudas </a:t>
              </a:r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tasas </a:t>
              </a:r>
              <a:r>
                <a:rPr lang="es-ES" b="1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estandarizadas por edad </a:t>
              </a:r>
              <a:r>
                <a:rPr lang="es-ES" dirty="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para comparar en el tiempo aislando el efecto del envejecimiento poblacional.</a:t>
              </a:r>
            </a:p>
          </p:txBody>
        </p:sp>
        <p:pic>
          <p:nvPicPr>
            <p:cNvPr id="24" name="Gráfico 23" descr="Alteraciones y sastrería con relleno sólido">
              <a:extLst>
                <a:ext uri="{FF2B5EF4-FFF2-40B4-BE49-F238E27FC236}">
                  <a16:creationId xmlns:a16="http://schemas.microsoft.com/office/drawing/2014/main" id="{74401E94-987E-4DD9-8319-E472D8C3C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629035" y="3531162"/>
              <a:ext cx="1747154" cy="1747154"/>
            </a:xfrm>
            <a:prstGeom prst="rect">
              <a:avLst/>
            </a:prstGeom>
          </p:spPr>
        </p:pic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5BD0F4D-6A09-485C-88E8-D37F1F060158}"/>
              </a:ext>
            </a:extLst>
          </p:cNvPr>
          <p:cNvSpPr txBox="1"/>
          <p:nvPr/>
        </p:nvSpPr>
        <p:spPr>
          <a:xfrm>
            <a:off x="414310" y="2294858"/>
            <a:ext cx="646502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8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/>
            <a:r>
              <a:rPr lang="es-ES_tradnl" sz="6000" b="1" dirty="0">
                <a:solidFill>
                  <a:schemeClr val="accent1"/>
                </a:solidFill>
              </a:rPr>
              <a:t>Metodología</a:t>
            </a:r>
            <a:endParaRPr lang="es-MX" sz="6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00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3588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3. Mortalidad por </a:t>
            </a:r>
            <a:r>
              <a:rPr lang="es-MX" sz="6000" b="1" dirty="0">
                <a:solidFill>
                  <a:schemeClr val="accent1"/>
                </a:solidFill>
                <a:latin typeface="Source Sans Pro"/>
                <a:cs typeface="Source Sans Pro"/>
              </a:rPr>
              <a:t>cáncer</a:t>
            </a:r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 en el </a:t>
            </a:r>
            <a:r>
              <a:rPr lang="es-MX" sz="6000" b="1" dirty="0">
                <a:solidFill>
                  <a:schemeClr val="accent1"/>
                </a:solidFill>
                <a:latin typeface="Source Sans Pro"/>
                <a:cs typeface="Source Sans Pro"/>
              </a:rPr>
              <a:t>agregado</a:t>
            </a:r>
            <a:endParaRPr lang="id-ID" sz="6000" b="1" dirty="0">
              <a:solidFill>
                <a:schemeClr val="accent1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F9B8BBC3-B3E8-440E-9662-6FFEABD149B8}"/>
              </a:ext>
            </a:extLst>
          </p:cNvPr>
          <p:cNvGrpSpPr/>
          <p:nvPr/>
        </p:nvGrpSpPr>
        <p:grpSpPr>
          <a:xfrm>
            <a:off x="1908748" y="2359272"/>
            <a:ext cx="20061566" cy="1323439"/>
            <a:chOff x="2301704" y="5157631"/>
            <a:chExt cx="22658977" cy="1323439"/>
          </a:xfrm>
        </p:grpSpPr>
        <p:sp>
          <p:nvSpPr>
            <p:cNvPr id="87" name="TextBox 62">
              <a:extLst>
                <a:ext uri="{FF2B5EF4-FFF2-40B4-BE49-F238E27FC236}">
                  <a16:creationId xmlns:a16="http://schemas.microsoft.com/office/drawing/2014/main" id="{236B8C41-FDC3-492E-A684-5C5B0C92CCB2}"/>
                </a:ext>
              </a:extLst>
            </p:cNvPr>
            <p:cNvSpPr txBox="1"/>
            <p:nvPr/>
          </p:nvSpPr>
          <p:spPr>
            <a:xfrm>
              <a:off x="3125761" y="5157631"/>
              <a:ext cx="218349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Cuando vemos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tasas crudas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la mortalidad por cáncer ha aumentado de manera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sostenida 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las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dos últimas décadas</a:t>
              </a:r>
            </a:p>
          </p:txBody>
        </p:sp>
        <p:sp>
          <p:nvSpPr>
            <p:cNvPr id="88" name="AutoShape 10">
              <a:extLst>
                <a:ext uri="{FF2B5EF4-FFF2-40B4-BE49-F238E27FC236}">
                  <a16:creationId xmlns:a16="http://schemas.microsoft.com/office/drawing/2014/main" id="{9466AD5E-E3D3-4602-A09E-DB282806C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704" y="5376647"/>
              <a:ext cx="483499" cy="5298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90" name="TextBox 62">
            <a:extLst>
              <a:ext uri="{FF2B5EF4-FFF2-40B4-BE49-F238E27FC236}">
                <a16:creationId xmlns:a16="http://schemas.microsoft.com/office/drawing/2014/main" id="{B76F4EE6-A413-4970-AC18-F7C047A330EC}"/>
              </a:ext>
            </a:extLst>
          </p:cNvPr>
          <p:cNvSpPr txBox="1"/>
          <p:nvPr/>
        </p:nvSpPr>
        <p:spPr>
          <a:xfrm>
            <a:off x="7015757" y="4069101"/>
            <a:ext cx="9619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Tasa</a:t>
            </a:r>
            <a:r>
              <a:rPr lang="pt-BR" sz="40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pt-BR" sz="40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cruda</a:t>
            </a:r>
            <a:r>
              <a:rPr lang="pt-BR" sz="40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por 100 mil habitantes</a:t>
            </a:r>
            <a:endParaRPr lang="en-US" sz="40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93" name="TextBox 69">
            <a:extLst>
              <a:ext uri="{FF2B5EF4-FFF2-40B4-BE49-F238E27FC236}">
                <a16:creationId xmlns:a16="http://schemas.microsoft.com/office/drawing/2014/main" id="{2D21EA2F-CAA3-4616-874F-7F43D9C371A7}"/>
              </a:ext>
            </a:extLst>
          </p:cNvPr>
          <p:cNvSpPr txBox="1"/>
          <p:nvPr/>
        </p:nvSpPr>
        <p:spPr>
          <a:xfrm>
            <a:off x="10260242" y="6207774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62.7</a:t>
            </a:r>
          </a:p>
        </p:txBody>
      </p:sp>
      <p:sp>
        <p:nvSpPr>
          <p:cNvPr id="94" name="TextBox 31">
            <a:extLst>
              <a:ext uri="{FF2B5EF4-FFF2-40B4-BE49-F238E27FC236}">
                <a16:creationId xmlns:a16="http://schemas.microsoft.com/office/drawing/2014/main" id="{682DF717-C66F-4379-949E-54D3E704BAAD}"/>
              </a:ext>
            </a:extLst>
          </p:cNvPr>
          <p:cNvSpPr txBox="1"/>
          <p:nvPr/>
        </p:nvSpPr>
        <p:spPr>
          <a:xfrm>
            <a:off x="12319784" y="5718732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67.7</a:t>
            </a:r>
          </a:p>
        </p:txBody>
      </p:sp>
      <p:sp>
        <p:nvSpPr>
          <p:cNvPr id="95" name="TextBox 66">
            <a:extLst>
              <a:ext uri="{FF2B5EF4-FFF2-40B4-BE49-F238E27FC236}">
                <a16:creationId xmlns:a16="http://schemas.microsoft.com/office/drawing/2014/main" id="{8CB3098B-9E13-4D5E-B689-F54C50173513}"/>
              </a:ext>
            </a:extLst>
          </p:cNvPr>
          <p:cNvSpPr txBox="1"/>
          <p:nvPr/>
        </p:nvSpPr>
        <p:spPr>
          <a:xfrm>
            <a:off x="12023231" y="10175554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>
                <a:solidFill>
                  <a:schemeClr val="tx2"/>
                </a:solidFill>
                <a:latin typeface="Source Sans Pro"/>
                <a:cs typeface="Source Sans Pro"/>
              </a:rPr>
              <a:t>2016</a:t>
            </a:r>
            <a:endParaRPr lang="id-ID" sz="5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96" name="TextBox 71">
            <a:extLst>
              <a:ext uri="{FF2B5EF4-FFF2-40B4-BE49-F238E27FC236}">
                <a16:creationId xmlns:a16="http://schemas.microsoft.com/office/drawing/2014/main" id="{3BDDEC2B-64D6-4216-B1C5-2DAECFD0AC8E}"/>
              </a:ext>
            </a:extLst>
          </p:cNvPr>
          <p:cNvSpPr txBox="1"/>
          <p:nvPr/>
        </p:nvSpPr>
        <p:spPr>
          <a:xfrm>
            <a:off x="9953272" y="10175554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>
                <a:solidFill>
                  <a:schemeClr val="tx2"/>
                </a:solidFill>
                <a:latin typeface="Source Sans Pro"/>
                <a:cs typeface="Source Sans Pro"/>
              </a:rPr>
              <a:t>2010</a:t>
            </a:r>
            <a:endParaRPr lang="id-ID" sz="5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99" name="TextBox 71">
            <a:extLst>
              <a:ext uri="{FF2B5EF4-FFF2-40B4-BE49-F238E27FC236}">
                <a16:creationId xmlns:a16="http://schemas.microsoft.com/office/drawing/2014/main" id="{770D3D0A-2B6D-4152-9CB6-AA7AFDC92522}"/>
              </a:ext>
            </a:extLst>
          </p:cNvPr>
          <p:cNvSpPr txBox="1"/>
          <p:nvPr/>
        </p:nvSpPr>
        <p:spPr>
          <a:xfrm>
            <a:off x="7931674" y="10175554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>
                <a:solidFill>
                  <a:schemeClr val="tx2"/>
                </a:solidFill>
                <a:latin typeface="Source Sans Pro"/>
                <a:cs typeface="Source Sans Pro"/>
              </a:rPr>
              <a:t>2000</a:t>
            </a:r>
            <a:endParaRPr lang="id-ID" sz="5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100" name="TextBox 69">
            <a:extLst>
              <a:ext uri="{FF2B5EF4-FFF2-40B4-BE49-F238E27FC236}">
                <a16:creationId xmlns:a16="http://schemas.microsoft.com/office/drawing/2014/main" id="{59DDA05A-14C2-4249-8038-F1F1F7CBD689}"/>
              </a:ext>
            </a:extLst>
          </p:cNvPr>
          <p:cNvSpPr txBox="1"/>
          <p:nvPr/>
        </p:nvSpPr>
        <p:spPr>
          <a:xfrm>
            <a:off x="8206384" y="6712616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56.4</a:t>
            </a:r>
          </a:p>
        </p:txBody>
      </p:sp>
      <p:sp>
        <p:nvSpPr>
          <p:cNvPr id="104" name="Rectangle 73">
            <a:extLst>
              <a:ext uri="{FF2B5EF4-FFF2-40B4-BE49-F238E27FC236}">
                <a16:creationId xmlns:a16="http://schemas.microsoft.com/office/drawing/2014/main" id="{4ADE616D-EFB4-40BF-947F-3B6168EE1058}"/>
              </a:ext>
            </a:extLst>
          </p:cNvPr>
          <p:cNvSpPr/>
          <p:nvPr/>
        </p:nvSpPr>
        <p:spPr>
          <a:xfrm>
            <a:off x="8429842" y="7376621"/>
            <a:ext cx="685723" cy="232067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05" name="Rectangle 73">
            <a:extLst>
              <a:ext uri="{FF2B5EF4-FFF2-40B4-BE49-F238E27FC236}">
                <a16:creationId xmlns:a16="http://schemas.microsoft.com/office/drawing/2014/main" id="{FA97C3A4-4AD4-4992-ACF2-5C79064D8FBF}"/>
              </a:ext>
            </a:extLst>
          </p:cNvPr>
          <p:cNvSpPr/>
          <p:nvPr/>
        </p:nvSpPr>
        <p:spPr>
          <a:xfrm>
            <a:off x="12498430" y="6378547"/>
            <a:ext cx="654972" cy="331875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6" name="Rectangle 73">
            <a:extLst>
              <a:ext uri="{FF2B5EF4-FFF2-40B4-BE49-F238E27FC236}">
                <a16:creationId xmlns:a16="http://schemas.microsoft.com/office/drawing/2014/main" id="{DEA52899-4F43-4BF0-98A9-F8D4D0598776}"/>
              </a:ext>
            </a:extLst>
          </p:cNvPr>
          <p:cNvSpPr/>
          <p:nvPr/>
        </p:nvSpPr>
        <p:spPr>
          <a:xfrm>
            <a:off x="10463386" y="6854106"/>
            <a:ext cx="654972" cy="284319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07" name="Title 20">
            <a:extLst>
              <a:ext uri="{FF2B5EF4-FFF2-40B4-BE49-F238E27FC236}">
                <a16:creationId xmlns:a16="http://schemas.microsoft.com/office/drawing/2014/main" id="{6E3E6724-045F-4F3B-BD39-1CEC2505EF2D}"/>
              </a:ext>
            </a:extLst>
          </p:cNvPr>
          <p:cNvSpPr txBox="1">
            <a:spLocks/>
          </p:cNvSpPr>
          <p:nvPr/>
        </p:nvSpPr>
        <p:spPr>
          <a:xfrm rot="16200000">
            <a:off x="8007123" y="8605209"/>
            <a:ext cx="1487641" cy="492443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55,680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itle 20">
            <a:extLst>
              <a:ext uri="{FF2B5EF4-FFF2-40B4-BE49-F238E27FC236}">
                <a16:creationId xmlns:a16="http://schemas.microsoft.com/office/drawing/2014/main" id="{1A577D1A-38B5-41E9-A349-5DD035AC69EC}"/>
              </a:ext>
            </a:extLst>
          </p:cNvPr>
          <p:cNvSpPr txBox="1">
            <a:spLocks/>
          </p:cNvSpPr>
          <p:nvPr/>
        </p:nvSpPr>
        <p:spPr>
          <a:xfrm rot="16200000">
            <a:off x="10050445" y="8638656"/>
            <a:ext cx="1487641" cy="492443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71,360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itle 20">
            <a:extLst>
              <a:ext uri="{FF2B5EF4-FFF2-40B4-BE49-F238E27FC236}">
                <a16:creationId xmlns:a16="http://schemas.microsoft.com/office/drawing/2014/main" id="{0BBBE5DC-EA52-4160-871D-E5E2EEBD51D6}"/>
              </a:ext>
            </a:extLst>
          </p:cNvPr>
          <p:cNvSpPr txBox="1">
            <a:spLocks/>
          </p:cNvSpPr>
          <p:nvPr/>
        </p:nvSpPr>
        <p:spPr>
          <a:xfrm rot="16200000">
            <a:off x="12073143" y="8613293"/>
            <a:ext cx="1487641" cy="492443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83,133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71">
            <a:extLst>
              <a:ext uri="{FF2B5EF4-FFF2-40B4-BE49-F238E27FC236}">
                <a16:creationId xmlns:a16="http://schemas.microsoft.com/office/drawing/2014/main" id="{855D0061-FED6-4E4D-950C-3924E70F74B1}"/>
              </a:ext>
            </a:extLst>
          </p:cNvPr>
          <p:cNvSpPr txBox="1"/>
          <p:nvPr/>
        </p:nvSpPr>
        <p:spPr>
          <a:xfrm>
            <a:off x="13997495" y="10175554"/>
            <a:ext cx="1646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5400" b="1">
                <a:solidFill>
                  <a:schemeClr val="tx2"/>
                </a:solidFill>
                <a:latin typeface="Source Sans Pro"/>
                <a:cs typeface="Source Sans Pro"/>
              </a:rPr>
              <a:t>2019</a:t>
            </a:r>
            <a:endParaRPr lang="id-ID" sz="5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111" name="TextBox 69">
            <a:extLst>
              <a:ext uri="{FF2B5EF4-FFF2-40B4-BE49-F238E27FC236}">
                <a16:creationId xmlns:a16="http://schemas.microsoft.com/office/drawing/2014/main" id="{057528A7-D25C-445A-B1E4-548CB6248812}"/>
              </a:ext>
            </a:extLst>
          </p:cNvPr>
          <p:cNvSpPr txBox="1"/>
          <p:nvPr/>
        </p:nvSpPr>
        <p:spPr>
          <a:xfrm>
            <a:off x="14272205" y="4927695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70.2</a:t>
            </a:r>
          </a:p>
        </p:txBody>
      </p:sp>
      <p:sp>
        <p:nvSpPr>
          <p:cNvPr id="113" name="Rectangle 73">
            <a:extLst>
              <a:ext uri="{FF2B5EF4-FFF2-40B4-BE49-F238E27FC236}">
                <a16:creationId xmlns:a16="http://schemas.microsoft.com/office/drawing/2014/main" id="{35BDA7AF-CC99-4AAF-AB91-774F3C15E238}"/>
              </a:ext>
            </a:extLst>
          </p:cNvPr>
          <p:cNvSpPr/>
          <p:nvPr/>
        </p:nvSpPr>
        <p:spPr>
          <a:xfrm>
            <a:off x="14495663" y="5665211"/>
            <a:ext cx="654972" cy="4032089"/>
          </a:xfrm>
          <a:prstGeom prst="rect">
            <a:avLst/>
          </a:prstGeom>
          <a:solidFill>
            <a:srgbClr val="FC9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114" name="Title 20">
            <a:extLst>
              <a:ext uri="{FF2B5EF4-FFF2-40B4-BE49-F238E27FC236}">
                <a16:creationId xmlns:a16="http://schemas.microsoft.com/office/drawing/2014/main" id="{BD314FA3-E4BA-4C2E-89EC-2316F7FC7E11}"/>
              </a:ext>
            </a:extLst>
          </p:cNvPr>
          <p:cNvSpPr txBox="1">
            <a:spLocks/>
          </p:cNvSpPr>
          <p:nvPr/>
        </p:nvSpPr>
        <p:spPr>
          <a:xfrm rot="16200000">
            <a:off x="14072944" y="8531698"/>
            <a:ext cx="1487641" cy="492443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3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88,869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3588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3. Mortalidad por </a:t>
            </a:r>
            <a:r>
              <a:rPr lang="es-MX" sz="6000" b="1" dirty="0">
                <a:solidFill>
                  <a:schemeClr val="accent1"/>
                </a:solidFill>
                <a:latin typeface="Source Sans Pro"/>
                <a:cs typeface="Source Sans Pro"/>
              </a:rPr>
              <a:t>cáncer</a:t>
            </a:r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 en el </a:t>
            </a:r>
            <a:r>
              <a:rPr lang="es-MX" sz="6000" b="1" dirty="0">
                <a:solidFill>
                  <a:schemeClr val="accent1"/>
                </a:solidFill>
                <a:latin typeface="Source Sans Pro"/>
                <a:cs typeface="Source Sans Pro"/>
              </a:rPr>
              <a:t>agregado</a:t>
            </a:r>
            <a:endParaRPr lang="id-ID" sz="6000" b="1" dirty="0">
              <a:solidFill>
                <a:schemeClr val="accent1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sp>
        <p:nvSpPr>
          <p:cNvPr id="85" name="TextBox 64">
            <a:extLst>
              <a:ext uri="{FF2B5EF4-FFF2-40B4-BE49-F238E27FC236}">
                <a16:creationId xmlns:a16="http://schemas.microsoft.com/office/drawing/2014/main" id="{CED2178C-1044-49C1-AB9B-2E383185C12A}"/>
              </a:ext>
            </a:extLst>
          </p:cNvPr>
          <p:cNvSpPr txBox="1"/>
          <p:nvPr/>
        </p:nvSpPr>
        <p:spPr>
          <a:xfrm>
            <a:off x="3302663" y="9906513"/>
            <a:ext cx="6830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enfermedades no transmisibles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grpSp>
        <p:nvGrpSpPr>
          <p:cNvPr id="86" name="Grupo 85">
            <a:extLst>
              <a:ext uri="{FF2B5EF4-FFF2-40B4-BE49-F238E27FC236}">
                <a16:creationId xmlns:a16="http://schemas.microsoft.com/office/drawing/2014/main" id="{F9B8BBC3-B3E8-440E-9662-6FFEABD149B8}"/>
              </a:ext>
            </a:extLst>
          </p:cNvPr>
          <p:cNvGrpSpPr/>
          <p:nvPr/>
        </p:nvGrpSpPr>
        <p:grpSpPr>
          <a:xfrm>
            <a:off x="1908748" y="2359272"/>
            <a:ext cx="11282956" cy="1938992"/>
            <a:chOff x="2301704" y="5157631"/>
            <a:chExt cx="12743783" cy="1938992"/>
          </a:xfrm>
        </p:grpSpPr>
        <p:sp>
          <p:nvSpPr>
            <p:cNvPr id="87" name="TextBox 62">
              <a:extLst>
                <a:ext uri="{FF2B5EF4-FFF2-40B4-BE49-F238E27FC236}">
                  <a16:creationId xmlns:a16="http://schemas.microsoft.com/office/drawing/2014/main" id="{236B8C41-FDC3-492E-A684-5C5B0C92CCB2}"/>
                </a:ext>
              </a:extLst>
            </p:cNvPr>
            <p:cNvSpPr txBox="1"/>
            <p:nvPr/>
          </p:nvSpPr>
          <p:spPr>
            <a:xfrm>
              <a:off x="3125761" y="5157631"/>
              <a:ext cx="1191972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Pero si usamos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tasas estandarizadas por edad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la mortalidad por cáncer se ha </a:t>
              </a:r>
              <a:r>
                <a:rPr lang="es-MX" sz="4000" b="1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reducido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 manera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sostenida </a:t>
              </a:r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las </a:t>
              </a:r>
              <a:r>
                <a:rPr lang="es-MX" sz="4000" b="1" dirty="0">
                  <a:solidFill>
                    <a:schemeClr val="tx2"/>
                  </a:solidFill>
                  <a:latin typeface="Source Sans Pro" panose="020B0503030403020204" pitchFamily="34" charset="0"/>
                  <a:cs typeface="Calibri" panose="020F0502020204030204" pitchFamily="34" charset="0"/>
                </a:rPr>
                <a:t>dos últimas décadas</a:t>
              </a:r>
            </a:p>
          </p:txBody>
        </p:sp>
        <p:sp>
          <p:nvSpPr>
            <p:cNvPr id="88" name="AutoShape 10">
              <a:extLst>
                <a:ext uri="{FF2B5EF4-FFF2-40B4-BE49-F238E27FC236}">
                  <a16:creationId xmlns:a16="http://schemas.microsoft.com/office/drawing/2014/main" id="{9466AD5E-E3D3-4602-A09E-DB282806C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704" y="5376647"/>
              <a:ext cx="483499" cy="5298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89" name="TextBox 61">
            <a:extLst>
              <a:ext uri="{FF2B5EF4-FFF2-40B4-BE49-F238E27FC236}">
                <a16:creationId xmlns:a16="http://schemas.microsoft.com/office/drawing/2014/main" id="{88613C69-6B30-4BBE-A3A1-9F1C3C1421BC}"/>
              </a:ext>
            </a:extLst>
          </p:cNvPr>
          <p:cNvSpPr txBox="1"/>
          <p:nvPr/>
        </p:nvSpPr>
        <p:spPr>
          <a:xfrm>
            <a:off x="2729484" y="10545689"/>
            <a:ext cx="8140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Proporción entre todas las enfermedades (menos lesiones)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90" name="TextBox 62">
            <a:extLst>
              <a:ext uri="{FF2B5EF4-FFF2-40B4-BE49-F238E27FC236}">
                <a16:creationId xmlns:a16="http://schemas.microsoft.com/office/drawing/2014/main" id="{B76F4EE6-A413-4970-AC18-F7C047A330EC}"/>
              </a:ext>
            </a:extLst>
          </p:cNvPr>
          <p:cNvSpPr txBox="1"/>
          <p:nvPr/>
        </p:nvSpPr>
        <p:spPr>
          <a:xfrm>
            <a:off x="1775296" y="4546444"/>
            <a:ext cx="9619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Tasa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estandarizada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por 100 mil habitantes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4D25758A-A607-474E-A0A1-0B07D88D60E6}"/>
              </a:ext>
            </a:extLst>
          </p:cNvPr>
          <p:cNvCxnSpPr/>
          <p:nvPr/>
        </p:nvCxnSpPr>
        <p:spPr>
          <a:xfrm>
            <a:off x="3339974" y="10450577"/>
            <a:ext cx="67665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cto 91">
            <a:extLst>
              <a:ext uri="{FF2B5EF4-FFF2-40B4-BE49-F238E27FC236}">
                <a16:creationId xmlns:a16="http://schemas.microsoft.com/office/drawing/2014/main" id="{B122928A-000F-4F61-8814-28A30C837040}"/>
              </a:ext>
            </a:extLst>
          </p:cNvPr>
          <p:cNvCxnSpPr/>
          <p:nvPr/>
        </p:nvCxnSpPr>
        <p:spPr>
          <a:xfrm>
            <a:off x="12188825" y="4225757"/>
            <a:ext cx="0" cy="6949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69">
            <a:extLst>
              <a:ext uri="{FF2B5EF4-FFF2-40B4-BE49-F238E27FC236}">
                <a16:creationId xmlns:a16="http://schemas.microsoft.com/office/drawing/2014/main" id="{2D21EA2F-CAA3-4616-874F-7F43D9C371A7}"/>
              </a:ext>
            </a:extLst>
          </p:cNvPr>
          <p:cNvSpPr txBox="1"/>
          <p:nvPr/>
        </p:nvSpPr>
        <p:spPr>
          <a:xfrm>
            <a:off x="5169253" y="5639360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73.4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94" name="TextBox 31">
            <a:extLst>
              <a:ext uri="{FF2B5EF4-FFF2-40B4-BE49-F238E27FC236}">
                <a16:creationId xmlns:a16="http://schemas.microsoft.com/office/drawing/2014/main" id="{682DF717-C66F-4379-949E-54D3E704BAAD}"/>
              </a:ext>
            </a:extLst>
          </p:cNvPr>
          <p:cNvSpPr txBox="1"/>
          <p:nvPr/>
        </p:nvSpPr>
        <p:spPr>
          <a:xfrm>
            <a:off x="7228795" y="5718729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71.4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95" name="TextBox 66">
            <a:extLst>
              <a:ext uri="{FF2B5EF4-FFF2-40B4-BE49-F238E27FC236}">
                <a16:creationId xmlns:a16="http://schemas.microsoft.com/office/drawing/2014/main" id="{8CB3098B-9E13-4D5E-B689-F54C50173513}"/>
              </a:ext>
            </a:extLst>
          </p:cNvPr>
          <p:cNvSpPr txBox="1"/>
          <p:nvPr/>
        </p:nvSpPr>
        <p:spPr>
          <a:xfrm>
            <a:off x="7284902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2016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96" name="TextBox 71">
            <a:extLst>
              <a:ext uri="{FF2B5EF4-FFF2-40B4-BE49-F238E27FC236}">
                <a16:creationId xmlns:a16="http://schemas.microsoft.com/office/drawing/2014/main" id="{3BDDEC2B-64D6-4216-B1C5-2DAECFD0AC8E}"/>
              </a:ext>
            </a:extLst>
          </p:cNvPr>
          <p:cNvSpPr txBox="1"/>
          <p:nvPr/>
        </p:nvSpPr>
        <p:spPr>
          <a:xfrm>
            <a:off x="5214943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97" name="Oval 111">
            <a:extLst>
              <a:ext uri="{FF2B5EF4-FFF2-40B4-BE49-F238E27FC236}">
                <a16:creationId xmlns:a16="http://schemas.microsoft.com/office/drawing/2014/main" id="{29631B6E-01C4-4934-A4D7-DC4601EBB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8938102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8" name="Oval 111">
            <a:extLst>
              <a:ext uri="{FF2B5EF4-FFF2-40B4-BE49-F238E27FC236}">
                <a16:creationId xmlns:a16="http://schemas.microsoft.com/office/drawing/2014/main" id="{79A714CA-29F5-4D07-AA05-5821AE6F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8914397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99" name="TextBox 71">
            <a:extLst>
              <a:ext uri="{FF2B5EF4-FFF2-40B4-BE49-F238E27FC236}">
                <a16:creationId xmlns:a16="http://schemas.microsoft.com/office/drawing/2014/main" id="{770D3D0A-2B6D-4152-9CB6-AA7AFDC92522}"/>
              </a:ext>
            </a:extLst>
          </p:cNvPr>
          <p:cNvSpPr txBox="1"/>
          <p:nvPr/>
        </p:nvSpPr>
        <p:spPr>
          <a:xfrm>
            <a:off x="3193345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2000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100" name="TextBox 69">
            <a:extLst>
              <a:ext uri="{FF2B5EF4-FFF2-40B4-BE49-F238E27FC236}">
                <a16:creationId xmlns:a16="http://schemas.microsoft.com/office/drawing/2014/main" id="{59DDA05A-14C2-4249-8038-F1F1F7CBD689}"/>
              </a:ext>
            </a:extLst>
          </p:cNvPr>
          <p:cNvSpPr txBox="1"/>
          <p:nvPr/>
        </p:nvSpPr>
        <p:spPr>
          <a:xfrm>
            <a:off x="3115395" y="5130944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79.5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97BC73F0-046C-4BAA-81A7-B593A57A03D7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8946996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102" name="Oval 111">
              <a:extLst>
                <a:ext uri="{FF2B5EF4-FFF2-40B4-BE49-F238E27FC236}">
                  <a16:creationId xmlns:a16="http://schemas.microsoft.com/office/drawing/2014/main" id="{5F7669BD-7F2F-49DD-88C3-BA71D922F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03" name="TextBox 137">
              <a:extLst>
                <a:ext uri="{FF2B5EF4-FFF2-40B4-BE49-F238E27FC236}">
                  <a16:creationId xmlns:a16="http://schemas.microsoft.com/office/drawing/2014/main" id="{F38FC42B-8637-499E-B215-C4F34684E574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17.6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</a:p>
          </p:txBody>
        </p:sp>
      </p:grpSp>
      <p:sp>
        <p:nvSpPr>
          <p:cNvPr id="104" name="Rectangle 73">
            <a:extLst>
              <a:ext uri="{FF2B5EF4-FFF2-40B4-BE49-F238E27FC236}">
                <a16:creationId xmlns:a16="http://schemas.microsoft.com/office/drawing/2014/main" id="{4ADE616D-EFB4-40BF-947F-3B6168EE1058}"/>
              </a:ext>
            </a:extLst>
          </p:cNvPr>
          <p:cNvSpPr/>
          <p:nvPr/>
        </p:nvSpPr>
        <p:spPr>
          <a:xfrm>
            <a:off x="3338854" y="5744306"/>
            <a:ext cx="658368" cy="25019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73">
            <a:extLst>
              <a:ext uri="{FF2B5EF4-FFF2-40B4-BE49-F238E27FC236}">
                <a16:creationId xmlns:a16="http://schemas.microsoft.com/office/drawing/2014/main" id="{FA97C3A4-4AD4-4992-ACF2-5C79064D8FBF}"/>
              </a:ext>
            </a:extLst>
          </p:cNvPr>
          <p:cNvSpPr/>
          <p:nvPr/>
        </p:nvSpPr>
        <p:spPr>
          <a:xfrm>
            <a:off x="7407441" y="6337164"/>
            <a:ext cx="658368" cy="19132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Rectangle 73">
            <a:extLst>
              <a:ext uri="{FF2B5EF4-FFF2-40B4-BE49-F238E27FC236}">
                <a16:creationId xmlns:a16="http://schemas.microsoft.com/office/drawing/2014/main" id="{DEA52899-4F43-4BF0-98A9-F8D4D0598776}"/>
              </a:ext>
            </a:extLst>
          </p:cNvPr>
          <p:cNvSpPr/>
          <p:nvPr/>
        </p:nvSpPr>
        <p:spPr>
          <a:xfrm>
            <a:off x="5372397" y="6251574"/>
            <a:ext cx="658368" cy="20123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itle 20">
            <a:extLst>
              <a:ext uri="{FF2B5EF4-FFF2-40B4-BE49-F238E27FC236}">
                <a16:creationId xmlns:a16="http://schemas.microsoft.com/office/drawing/2014/main" id="{6E3E6724-045F-4F3B-BD39-1CEC2505EF2D}"/>
              </a:ext>
            </a:extLst>
          </p:cNvPr>
          <p:cNvSpPr txBox="1">
            <a:spLocks/>
          </p:cNvSpPr>
          <p:nvPr/>
        </p:nvSpPr>
        <p:spPr>
          <a:xfrm rot="16200000">
            <a:off x="2916134" y="7202598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55,680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itle 20">
            <a:extLst>
              <a:ext uri="{FF2B5EF4-FFF2-40B4-BE49-F238E27FC236}">
                <a16:creationId xmlns:a16="http://schemas.microsoft.com/office/drawing/2014/main" id="{1A577D1A-38B5-41E9-A349-5DD035AC69EC}"/>
              </a:ext>
            </a:extLst>
          </p:cNvPr>
          <p:cNvSpPr txBox="1">
            <a:spLocks/>
          </p:cNvSpPr>
          <p:nvPr/>
        </p:nvSpPr>
        <p:spPr>
          <a:xfrm rot="16200000">
            <a:off x="4959456" y="7236045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71,360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itle 20">
            <a:extLst>
              <a:ext uri="{FF2B5EF4-FFF2-40B4-BE49-F238E27FC236}">
                <a16:creationId xmlns:a16="http://schemas.microsoft.com/office/drawing/2014/main" id="{0BBBE5DC-EA52-4160-871D-E5E2EEBD51D6}"/>
              </a:ext>
            </a:extLst>
          </p:cNvPr>
          <p:cNvSpPr txBox="1">
            <a:spLocks/>
          </p:cNvSpPr>
          <p:nvPr/>
        </p:nvSpPr>
        <p:spPr>
          <a:xfrm rot="16200000">
            <a:off x="6982154" y="7210682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83,133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Box 71">
            <a:extLst>
              <a:ext uri="{FF2B5EF4-FFF2-40B4-BE49-F238E27FC236}">
                <a16:creationId xmlns:a16="http://schemas.microsoft.com/office/drawing/2014/main" id="{855D0061-FED6-4E4D-950C-3924E70F74B1}"/>
              </a:ext>
            </a:extLst>
          </p:cNvPr>
          <p:cNvSpPr txBox="1"/>
          <p:nvPr/>
        </p:nvSpPr>
        <p:spPr>
          <a:xfrm>
            <a:off x="9259166" y="8247895"/>
            <a:ext cx="941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800" b="1">
                <a:solidFill>
                  <a:schemeClr val="tx2"/>
                </a:solidFill>
                <a:latin typeface="Source Sans Pro"/>
                <a:cs typeface="Source Sans Pro"/>
              </a:rPr>
              <a:t>2019</a:t>
            </a:r>
            <a:endParaRPr lang="id-ID" sz="28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111" name="TextBox 69">
            <a:extLst>
              <a:ext uri="{FF2B5EF4-FFF2-40B4-BE49-F238E27FC236}">
                <a16:creationId xmlns:a16="http://schemas.microsoft.com/office/drawing/2014/main" id="{057528A7-D25C-445A-B1E4-548CB6248812}"/>
              </a:ext>
            </a:extLst>
          </p:cNvPr>
          <p:cNvSpPr txBox="1"/>
          <p:nvPr/>
        </p:nvSpPr>
        <p:spPr>
          <a:xfrm>
            <a:off x="9181216" y="5842093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75000"/>
                  </a:schemeClr>
                </a:solidFill>
                <a:latin typeface="Source Sans Pro"/>
                <a:cs typeface="Source Sans Pro"/>
              </a:rPr>
              <a:t>70.2</a:t>
            </a:r>
            <a:endParaRPr lang="en-US" b="1" dirty="0">
              <a:solidFill>
                <a:schemeClr val="tx1">
                  <a:lumMod val="75000"/>
                </a:schemeClr>
              </a:solidFill>
              <a:latin typeface="Source Sans Pro"/>
              <a:cs typeface="Source Sans Pro"/>
            </a:endParaRP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327FECDB-942C-413C-882F-2D6BEA731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8873485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13" name="Rectangle 73">
            <a:extLst>
              <a:ext uri="{FF2B5EF4-FFF2-40B4-BE49-F238E27FC236}">
                <a16:creationId xmlns:a16="http://schemas.microsoft.com/office/drawing/2014/main" id="{35BDA7AF-CC99-4AAF-AB91-774F3C15E238}"/>
              </a:ext>
            </a:extLst>
          </p:cNvPr>
          <p:cNvSpPr/>
          <p:nvPr/>
        </p:nvSpPr>
        <p:spPr>
          <a:xfrm>
            <a:off x="9404674" y="6447685"/>
            <a:ext cx="658368" cy="1725042"/>
          </a:xfrm>
          <a:prstGeom prst="rect">
            <a:avLst/>
          </a:prstGeom>
          <a:solidFill>
            <a:srgbClr val="FC920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itle 20">
            <a:extLst>
              <a:ext uri="{FF2B5EF4-FFF2-40B4-BE49-F238E27FC236}">
                <a16:creationId xmlns:a16="http://schemas.microsoft.com/office/drawing/2014/main" id="{BD314FA3-E4BA-4C2E-89EC-2316F7FC7E11}"/>
              </a:ext>
            </a:extLst>
          </p:cNvPr>
          <p:cNvSpPr txBox="1">
            <a:spLocks/>
          </p:cNvSpPr>
          <p:nvPr/>
        </p:nvSpPr>
        <p:spPr>
          <a:xfrm rot="16200000">
            <a:off x="8981955" y="7129087"/>
            <a:ext cx="1487641" cy="430887"/>
          </a:xfrm>
          <a:prstGeom prst="rect">
            <a:avLst/>
          </a:prstGeom>
        </p:spPr>
        <p:txBody>
          <a:bodyPr vert="horz" wrap="square" lIns="121917" tIns="0" rIns="121917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en-US"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88,869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5" name="Conector recto 114">
            <a:extLst>
              <a:ext uri="{FF2B5EF4-FFF2-40B4-BE49-F238E27FC236}">
                <a16:creationId xmlns:a16="http://schemas.microsoft.com/office/drawing/2014/main" id="{FB3F6A86-5735-44D8-8CE3-5E88DFAC7DA2}"/>
              </a:ext>
            </a:extLst>
          </p:cNvPr>
          <p:cNvCxnSpPr/>
          <p:nvPr/>
        </p:nvCxnSpPr>
        <p:spPr>
          <a:xfrm>
            <a:off x="17795631" y="6447685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ector recto 115">
            <a:extLst>
              <a:ext uri="{FF2B5EF4-FFF2-40B4-BE49-F238E27FC236}">
                <a16:creationId xmlns:a16="http://schemas.microsoft.com/office/drawing/2014/main" id="{AD9BB0FA-2A24-4AAA-A6CE-EA57E4BA88F9}"/>
              </a:ext>
            </a:extLst>
          </p:cNvPr>
          <p:cNvCxnSpPr>
            <a:cxnSpLocks/>
          </p:cNvCxnSpPr>
          <p:nvPr/>
        </p:nvCxnSpPr>
        <p:spPr>
          <a:xfrm rot="16200000">
            <a:off x="17666679" y="6459409"/>
            <a:ext cx="0" cy="5550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62">
            <a:extLst>
              <a:ext uri="{FF2B5EF4-FFF2-40B4-BE49-F238E27FC236}">
                <a16:creationId xmlns:a16="http://schemas.microsoft.com/office/drawing/2014/main" id="{D732A96F-FA5B-439E-AF33-3F906835DD29}"/>
              </a:ext>
            </a:extLst>
          </p:cNvPr>
          <p:cNvSpPr txBox="1"/>
          <p:nvPr/>
        </p:nvSpPr>
        <p:spPr>
          <a:xfrm>
            <a:off x="13712442" y="5535986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Alta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18" name="TextBox 62">
            <a:extLst>
              <a:ext uri="{FF2B5EF4-FFF2-40B4-BE49-F238E27FC236}">
                <a16:creationId xmlns:a16="http://schemas.microsoft.com/office/drawing/2014/main" id="{C311479B-6BF4-47B7-A2A5-3B34BF0EE730}"/>
              </a:ext>
            </a:extLst>
          </p:cNvPr>
          <p:cNvSpPr txBox="1"/>
          <p:nvPr/>
        </p:nvSpPr>
        <p:spPr>
          <a:xfrm>
            <a:off x="12529158" y="8643498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B21CCD7E-13BB-4BB5-A30A-2731F0505861}"/>
              </a:ext>
            </a:extLst>
          </p:cNvPr>
          <p:cNvGrpSpPr>
            <a:grpSpLocks noChangeAspect="1"/>
          </p:cNvGrpSpPr>
          <p:nvPr/>
        </p:nvGrpSpPr>
        <p:grpSpPr>
          <a:xfrm>
            <a:off x="19192127" y="6792826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20" name="Oval 111">
              <a:extLst>
                <a:ext uri="{FF2B5EF4-FFF2-40B4-BE49-F238E27FC236}">
                  <a16:creationId xmlns:a16="http://schemas.microsoft.com/office/drawing/2014/main" id="{CEFB7912-FFD5-4F2D-92E5-98211150E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1" name="TextBox 137">
              <a:extLst>
                <a:ext uri="{FF2B5EF4-FFF2-40B4-BE49-F238E27FC236}">
                  <a16:creationId xmlns:a16="http://schemas.microsoft.com/office/drawing/2014/main" id="{013E37B6-1871-40C1-9FB2-96A514488F9A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2" name="Grupo 121">
            <a:extLst>
              <a:ext uri="{FF2B5EF4-FFF2-40B4-BE49-F238E27FC236}">
                <a16:creationId xmlns:a16="http://schemas.microsoft.com/office/drawing/2014/main" id="{F23FDCD0-F1FC-4D40-B235-5262596C3B4C}"/>
              </a:ext>
            </a:extLst>
          </p:cNvPr>
          <p:cNvGrpSpPr>
            <a:grpSpLocks noChangeAspect="1"/>
          </p:cNvGrpSpPr>
          <p:nvPr/>
        </p:nvGrpSpPr>
        <p:grpSpPr>
          <a:xfrm>
            <a:off x="16753126" y="9977945"/>
            <a:ext cx="583232" cy="584775"/>
            <a:chOff x="15109894" y="10313209"/>
            <a:chExt cx="2216881" cy="2222744"/>
          </a:xfrm>
          <a:solidFill>
            <a:srgbClr val="92D050"/>
          </a:solidFill>
        </p:grpSpPr>
        <p:sp>
          <p:nvSpPr>
            <p:cNvPr id="123" name="Oval 111">
              <a:extLst>
                <a:ext uri="{FF2B5EF4-FFF2-40B4-BE49-F238E27FC236}">
                  <a16:creationId xmlns:a16="http://schemas.microsoft.com/office/drawing/2014/main" id="{EFA837E5-88EE-4DC3-B2E3-6C9BF82551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4" name="TextBox 137">
              <a:extLst>
                <a:ext uri="{FF2B5EF4-FFF2-40B4-BE49-F238E27FC236}">
                  <a16:creationId xmlns:a16="http://schemas.microsoft.com/office/drawing/2014/main" id="{4CC5A2FB-C4D8-4B1D-A466-D7AD682F5FDF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5" name="Grupo 124">
            <a:extLst>
              <a:ext uri="{FF2B5EF4-FFF2-40B4-BE49-F238E27FC236}">
                <a16:creationId xmlns:a16="http://schemas.microsoft.com/office/drawing/2014/main" id="{110FFFDC-E7E2-45C8-8650-142723747754}"/>
              </a:ext>
            </a:extLst>
          </p:cNvPr>
          <p:cNvGrpSpPr>
            <a:grpSpLocks noChangeAspect="1"/>
          </p:cNvGrpSpPr>
          <p:nvPr/>
        </p:nvGrpSpPr>
        <p:grpSpPr>
          <a:xfrm>
            <a:off x="19739165" y="10959067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26" name="Oval 111">
              <a:extLst>
                <a:ext uri="{FF2B5EF4-FFF2-40B4-BE49-F238E27FC236}">
                  <a16:creationId xmlns:a16="http://schemas.microsoft.com/office/drawing/2014/main" id="{54B268D0-6184-46DF-BB94-0167AC8A8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27" name="TextBox 137">
              <a:extLst>
                <a:ext uri="{FF2B5EF4-FFF2-40B4-BE49-F238E27FC236}">
                  <a16:creationId xmlns:a16="http://schemas.microsoft.com/office/drawing/2014/main" id="{9464774B-E785-4032-BAE8-ADAD540B9680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CE0A6F31-61F0-472F-B22B-18352CBD1DAD}"/>
              </a:ext>
            </a:extLst>
          </p:cNvPr>
          <p:cNvGrpSpPr>
            <a:grpSpLocks noChangeAspect="1"/>
          </p:cNvGrpSpPr>
          <p:nvPr/>
        </p:nvGrpSpPr>
        <p:grpSpPr>
          <a:xfrm>
            <a:off x="14885070" y="7744955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29" name="Oval 111">
              <a:extLst>
                <a:ext uri="{FF2B5EF4-FFF2-40B4-BE49-F238E27FC236}">
                  <a16:creationId xmlns:a16="http://schemas.microsoft.com/office/drawing/2014/main" id="{D471EF61-CBC8-4051-A0AA-4F8F55224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30" name="TextBox 137">
              <a:extLst>
                <a:ext uri="{FF2B5EF4-FFF2-40B4-BE49-F238E27FC236}">
                  <a16:creationId xmlns:a16="http://schemas.microsoft.com/office/drawing/2014/main" id="{FEC6C591-DD6A-42C8-8EF6-87C34C43F13F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1" name="TextBox 62">
            <a:extLst>
              <a:ext uri="{FF2B5EF4-FFF2-40B4-BE49-F238E27FC236}">
                <a16:creationId xmlns:a16="http://schemas.microsoft.com/office/drawing/2014/main" id="{70C7A79F-5116-477E-93E1-F2FE56D46EDF}"/>
              </a:ext>
            </a:extLst>
          </p:cNvPr>
          <p:cNvSpPr txBox="1"/>
          <p:nvPr/>
        </p:nvSpPr>
        <p:spPr>
          <a:xfrm>
            <a:off x="20314799" y="8696163"/>
            <a:ext cx="2622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Tendencia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desfavorable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32" name="TextBox 62">
            <a:extLst>
              <a:ext uri="{FF2B5EF4-FFF2-40B4-BE49-F238E27FC236}">
                <a16:creationId xmlns:a16="http://schemas.microsoft.com/office/drawing/2014/main" id="{0C34D1C7-F438-4F52-96D4-F34236AE38F2}"/>
              </a:ext>
            </a:extLst>
          </p:cNvPr>
          <p:cNvSpPr txBox="1"/>
          <p:nvPr/>
        </p:nvSpPr>
        <p:spPr>
          <a:xfrm>
            <a:off x="13751507" y="12107408"/>
            <a:ext cx="7908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Baja </a:t>
            </a:r>
            <a:r>
              <a:rPr lang="pt-BR" sz="3200" b="1" dirty="0" err="1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participación</a:t>
            </a:r>
            <a:r>
              <a:rPr lang="pt-BR" sz="3200" b="1" dirty="0">
                <a:solidFill>
                  <a:schemeClr val="tx1">
                    <a:lumMod val="75000"/>
                  </a:schemeClr>
                </a:solidFill>
                <a:latin typeface="Calibri Light"/>
                <a:cs typeface="Calibri Light"/>
              </a:rPr>
              <a:t> 2019</a:t>
            </a:r>
            <a:endParaRPr lang="en-US" sz="3200" b="1" dirty="0">
              <a:solidFill>
                <a:schemeClr val="tx1">
                  <a:lumMod val="75000"/>
                </a:schemeClr>
              </a:solidFill>
              <a:latin typeface="Calibri Light"/>
              <a:cs typeface="Calibri Light"/>
            </a:endParaRPr>
          </a:p>
        </p:txBody>
      </p:sp>
      <p:sp>
        <p:nvSpPr>
          <p:cNvPr id="133" name="TextBox 137">
            <a:extLst>
              <a:ext uri="{FF2B5EF4-FFF2-40B4-BE49-F238E27FC236}">
                <a16:creationId xmlns:a16="http://schemas.microsoft.com/office/drawing/2014/main" id="{F7A2F7F6-F1D0-4C71-B077-C0A9EAD458D6}"/>
              </a:ext>
            </a:extLst>
          </p:cNvPr>
          <p:cNvSpPr txBox="1"/>
          <p:nvPr/>
        </p:nvSpPr>
        <p:spPr>
          <a:xfrm>
            <a:off x="5204645" y="90826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15.7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7">
            <a:extLst>
              <a:ext uri="{FF2B5EF4-FFF2-40B4-BE49-F238E27FC236}">
                <a16:creationId xmlns:a16="http://schemas.microsoft.com/office/drawing/2014/main" id="{90286D06-8AA8-4A0B-BCC1-F6B5E85748DF}"/>
              </a:ext>
            </a:extLst>
          </p:cNvPr>
          <p:cNvSpPr txBox="1"/>
          <p:nvPr/>
        </p:nvSpPr>
        <p:spPr>
          <a:xfrm>
            <a:off x="7232284" y="9052398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15.2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TextBox 137">
            <a:extLst>
              <a:ext uri="{FF2B5EF4-FFF2-40B4-BE49-F238E27FC236}">
                <a16:creationId xmlns:a16="http://schemas.microsoft.com/office/drawing/2014/main" id="{B45E5555-9600-457F-AFCF-E913E351EEB9}"/>
              </a:ext>
            </a:extLst>
          </p:cNvPr>
          <p:cNvSpPr txBox="1"/>
          <p:nvPr/>
        </p:nvSpPr>
        <p:spPr>
          <a:xfrm>
            <a:off x="9203843" y="9024826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15.2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6" name="TextBox 62">
            <a:extLst>
              <a:ext uri="{FF2B5EF4-FFF2-40B4-BE49-F238E27FC236}">
                <a16:creationId xmlns:a16="http://schemas.microsoft.com/office/drawing/2014/main" id="{D0B83815-F034-4705-81F0-282DB6CCE85F}"/>
              </a:ext>
            </a:extLst>
          </p:cNvPr>
          <p:cNvSpPr txBox="1"/>
          <p:nvPr/>
        </p:nvSpPr>
        <p:spPr>
          <a:xfrm>
            <a:off x="19510044" y="6361763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7" name="TextBox 62">
            <a:extLst>
              <a:ext uri="{FF2B5EF4-FFF2-40B4-BE49-F238E27FC236}">
                <a16:creationId xmlns:a16="http://schemas.microsoft.com/office/drawing/2014/main" id="{BD619222-5A2B-437A-8C42-A79C16A39A07}"/>
              </a:ext>
            </a:extLst>
          </p:cNvPr>
          <p:cNvSpPr txBox="1"/>
          <p:nvPr/>
        </p:nvSpPr>
        <p:spPr>
          <a:xfrm>
            <a:off x="13778488" y="6766722"/>
            <a:ext cx="20111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Tráquea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bronquios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8" name="Grupo 137">
            <a:extLst>
              <a:ext uri="{FF2B5EF4-FFF2-40B4-BE49-F238E27FC236}">
                <a16:creationId xmlns:a16="http://schemas.microsoft.com/office/drawing/2014/main" id="{9637FCDF-32CD-4675-B267-9A4545621BED}"/>
              </a:ext>
            </a:extLst>
          </p:cNvPr>
          <p:cNvGrpSpPr>
            <a:grpSpLocks noChangeAspect="1"/>
          </p:cNvGrpSpPr>
          <p:nvPr/>
        </p:nvGrpSpPr>
        <p:grpSpPr>
          <a:xfrm>
            <a:off x="18157288" y="8393810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39" name="Oval 111">
              <a:extLst>
                <a:ext uri="{FF2B5EF4-FFF2-40B4-BE49-F238E27FC236}">
                  <a16:creationId xmlns:a16="http://schemas.microsoft.com/office/drawing/2014/main" id="{86643AF6-8EFB-48A3-8F48-D07A78DB3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0" name="TextBox 137">
              <a:extLst>
                <a:ext uri="{FF2B5EF4-FFF2-40B4-BE49-F238E27FC236}">
                  <a16:creationId xmlns:a16="http://schemas.microsoft.com/office/drawing/2014/main" id="{7F7830E7-E57B-41C6-BAB4-DD1AC55E367A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1" name="TextBox 62">
            <a:extLst>
              <a:ext uri="{FF2B5EF4-FFF2-40B4-BE49-F238E27FC236}">
                <a16:creationId xmlns:a16="http://schemas.microsoft.com/office/drawing/2014/main" id="{0D504881-EF86-4FA7-8B4D-89642834D7AD}"/>
              </a:ext>
            </a:extLst>
          </p:cNvPr>
          <p:cNvSpPr txBox="1"/>
          <p:nvPr/>
        </p:nvSpPr>
        <p:spPr>
          <a:xfrm>
            <a:off x="18810003" y="8430794"/>
            <a:ext cx="3004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Linfomas, mieloma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múltiple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2" name="Grupo 141">
            <a:extLst>
              <a:ext uri="{FF2B5EF4-FFF2-40B4-BE49-F238E27FC236}">
                <a16:creationId xmlns:a16="http://schemas.microsoft.com/office/drawing/2014/main" id="{784544F1-77A4-4FD9-AE67-F175F6AA8FA5}"/>
              </a:ext>
            </a:extLst>
          </p:cNvPr>
          <p:cNvGrpSpPr>
            <a:grpSpLocks noChangeAspect="1"/>
          </p:cNvGrpSpPr>
          <p:nvPr/>
        </p:nvGrpSpPr>
        <p:grpSpPr>
          <a:xfrm>
            <a:off x="19859053" y="7260364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43" name="Oval 111">
              <a:extLst>
                <a:ext uri="{FF2B5EF4-FFF2-40B4-BE49-F238E27FC236}">
                  <a16:creationId xmlns:a16="http://schemas.microsoft.com/office/drawing/2014/main" id="{80A6D0B5-F5E8-4F1F-B19E-8377BA9B04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44" name="TextBox 137">
              <a:extLst>
                <a:ext uri="{FF2B5EF4-FFF2-40B4-BE49-F238E27FC236}">
                  <a16:creationId xmlns:a16="http://schemas.microsoft.com/office/drawing/2014/main" id="{AB825F59-F21D-4006-961C-EA0C95572B91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5" name="TextBox 62">
            <a:extLst>
              <a:ext uri="{FF2B5EF4-FFF2-40B4-BE49-F238E27FC236}">
                <a16:creationId xmlns:a16="http://schemas.microsoft.com/office/drawing/2014/main" id="{E45B1221-48B8-4FBB-8CC9-BEA406C596AC}"/>
              </a:ext>
            </a:extLst>
          </p:cNvPr>
          <p:cNvSpPr txBox="1"/>
          <p:nvPr/>
        </p:nvSpPr>
        <p:spPr>
          <a:xfrm>
            <a:off x="20553991" y="7321443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TextBox 62">
            <a:extLst>
              <a:ext uri="{FF2B5EF4-FFF2-40B4-BE49-F238E27FC236}">
                <a16:creationId xmlns:a16="http://schemas.microsoft.com/office/drawing/2014/main" id="{27A3AB07-8CE1-4F1E-81B2-F9FC714548F8}"/>
              </a:ext>
            </a:extLst>
          </p:cNvPr>
          <p:cNvSpPr txBox="1"/>
          <p:nvPr/>
        </p:nvSpPr>
        <p:spPr>
          <a:xfrm>
            <a:off x="20375695" y="10348424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Riñón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7" name="TextBox 62">
            <a:extLst>
              <a:ext uri="{FF2B5EF4-FFF2-40B4-BE49-F238E27FC236}">
                <a16:creationId xmlns:a16="http://schemas.microsoft.com/office/drawing/2014/main" id="{4D8DBE4E-17D4-4126-B978-12991043CCB2}"/>
              </a:ext>
            </a:extLst>
          </p:cNvPr>
          <p:cNvSpPr txBox="1"/>
          <p:nvPr/>
        </p:nvSpPr>
        <p:spPr>
          <a:xfrm>
            <a:off x="14175940" y="10565200"/>
            <a:ext cx="372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Vesícula biliar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tracto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biliar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Box 61">
            <a:extLst>
              <a:ext uri="{FF2B5EF4-FFF2-40B4-BE49-F238E27FC236}">
                <a16:creationId xmlns:a16="http://schemas.microsoft.com/office/drawing/2014/main" id="{E271AF8F-9A7D-4FDE-80BC-4D00632F7AC4}"/>
              </a:ext>
            </a:extLst>
          </p:cNvPr>
          <p:cNvSpPr txBox="1"/>
          <p:nvPr/>
        </p:nvSpPr>
        <p:spPr>
          <a:xfrm>
            <a:off x="14421365" y="2462179"/>
            <a:ext cx="780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Principales </a:t>
            </a:r>
            <a:r>
              <a:rPr lang="es-MX" sz="2400" b="1" dirty="0" err="1">
                <a:solidFill>
                  <a:schemeClr val="tx2"/>
                </a:solidFill>
                <a:latin typeface="Source Sans Pro"/>
                <a:cs typeface="Source Sans Pro"/>
              </a:rPr>
              <a:t>subcausas</a:t>
            </a:r>
            <a:r>
              <a:rPr lang="es-MX" sz="2400" b="1" dirty="0">
                <a:solidFill>
                  <a:schemeClr val="tx2"/>
                </a:solidFill>
                <a:latin typeface="Source Sans Pro"/>
                <a:cs typeface="Source Sans Pro"/>
              </a:rPr>
              <a:t> entre neoplasias malignas en 2019</a:t>
            </a:r>
            <a:endParaRPr lang="id-ID" sz="2400" b="1" dirty="0">
              <a:solidFill>
                <a:schemeClr val="tx2"/>
              </a:solidFill>
              <a:latin typeface="Source Sans Pro"/>
              <a:cs typeface="Source Sans Pro"/>
            </a:endParaRPr>
          </a:p>
        </p:txBody>
      </p:sp>
      <p:sp>
        <p:nvSpPr>
          <p:cNvPr id="149" name="TextBox 62">
            <a:extLst>
              <a:ext uri="{FF2B5EF4-FFF2-40B4-BE49-F238E27FC236}">
                <a16:creationId xmlns:a16="http://schemas.microsoft.com/office/drawing/2014/main" id="{F8FD95DD-7617-4CE3-8E0B-52D52A930C77}"/>
              </a:ext>
            </a:extLst>
          </p:cNvPr>
          <p:cNvSpPr txBox="1"/>
          <p:nvPr/>
        </p:nvSpPr>
        <p:spPr>
          <a:xfrm>
            <a:off x="13553795" y="2937009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Mama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TextBox 62">
            <a:extLst>
              <a:ext uri="{FF2B5EF4-FFF2-40B4-BE49-F238E27FC236}">
                <a16:creationId xmlns:a16="http://schemas.microsoft.com/office/drawing/2014/main" id="{A6A9DBA1-E22B-4123-94AC-0270EB640A28}"/>
              </a:ext>
            </a:extLst>
          </p:cNvPr>
          <p:cNvSpPr txBox="1"/>
          <p:nvPr/>
        </p:nvSpPr>
        <p:spPr>
          <a:xfrm>
            <a:off x="18819124" y="2937009"/>
            <a:ext cx="263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Tráquea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bronquios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pulmón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62">
            <a:extLst>
              <a:ext uri="{FF2B5EF4-FFF2-40B4-BE49-F238E27FC236}">
                <a16:creationId xmlns:a16="http://schemas.microsoft.com/office/drawing/2014/main" id="{6C37A37D-5D4A-4A5E-969C-F8FA3EED32D1}"/>
              </a:ext>
            </a:extLst>
          </p:cNvPr>
          <p:cNvSpPr txBox="1"/>
          <p:nvPr/>
        </p:nvSpPr>
        <p:spPr>
          <a:xfrm>
            <a:off x="15337776" y="2937009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Colon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5" name="TextBox 62">
            <a:extLst>
              <a:ext uri="{FF2B5EF4-FFF2-40B4-BE49-F238E27FC236}">
                <a16:creationId xmlns:a16="http://schemas.microsoft.com/office/drawing/2014/main" id="{3975F057-41F3-4351-B776-AA55A7106C8F}"/>
              </a:ext>
            </a:extLst>
          </p:cNvPr>
          <p:cNvSpPr txBox="1"/>
          <p:nvPr/>
        </p:nvSpPr>
        <p:spPr>
          <a:xfrm>
            <a:off x="17117236" y="2937009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Próstata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2C788BF-E693-4DB6-A967-208174497B8E}"/>
              </a:ext>
            </a:extLst>
          </p:cNvPr>
          <p:cNvGrpSpPr/>
          <p:nvPr/>
        </p:nvGrpSpPr>
        <p:grpSpPr>
          <a:xfrm>
            <a:off x="14037444" y="3753029"/>
            <a:ext cx="1006253" cy="822960"/>
            <a:chOff x="14037444" y="3778920"/>
            <a:chExt cx="1006253" cy="822960"/>
          </a:xfrm>
        </p:grpSpPr>
        <p:sp>
          <p:nvSpPr>
            <p:cNvPr id="151" name="Oval 111">
              <a:extLst>
                <a:ext uri="{FF2B5EF4-FFF2-40B4-BE49-F238E27FC236}">
                  <a16:creationId xmlns:a16="http://schemas.microsoft.com/office/drawing/2014/main" id="{1FAD0455-9A17-4C6E-B71F-79A0EC892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0797" y="3778920"/>
              <a:ext cx="820788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6" name="TextBox 137">
              <a:extLst>
                <a:ext uri="{FF2B5EF4-FFF2-40B4-BE49-F238E27FC236}">
                  <a16:creationId xmlns:a16="http://schemas.microsoft.com/office/drawing/2014/main" id="{9FB1A6F0-0600-419F-BE0A-82E630CF306F}"/>
                </a:ext>
              </a:extLst>
            </p:cNvPr>
            <p:cNvSpPr txBox="1"/>
            <p:nvPr/>
          </p:nvSpPr>
          <p:spPr>
            <a:xfrm>
              <a:off x="14037444" y="3925852"/>
              <a:ext cx="1006253" cy="66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8.9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65678C2B-0FE6-4D1E-AE40-ADCCF5FAA0E0}"/>
              </a:ext>
            </a:extLst>
          </p:cNvPr>
          <p:cNvGrpSpPr/>
          <p:nvPr/>
        </p:nvGrpSpPr>
        <p:grpSpPr>
          <a:xfrm>
            <a:off x="15811856" y="3753029"/>
            <a:ext cx="1006253" cy="826787"/>
            <a:chOff x="15811856" y="3775093"/>
            <a:chExt cx="1006253" cy="826787"/>
          </a:xfrm>
        </p:grpSpPr>
        <p:sp>
          <p:nvSpPr>
            <p:cNvPr id="152" name="Oval 111">
              <a:extLst>
                <a:ext uri="{FF2B5EF4-FFF2-40B4-BE49-F238E27FC236}">
                  <a16:creationId xmlns:a16="http://schemas.microsoft.com/office/drawing/2014/main" id="{2CEAFF09-1F99-4C7B-B003-C01F90375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26014" y="3775093"/>
              <a:ext cx="820788" cy="822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7" name="TextBox 137">
              <a:extLst>
                <a:ext uri="{FF2B5EF4-FFF2-40B4-BE49-F238E27FC236}">
                  <a16:creationId xmlns:a16="http://schemas.microsoft.com/office/drawing/2014/main" id="{4E391A38-8360-47AF-AF26-3980020B97E8}"/>
                </a:ext>
              </a:extLst>
            </p:cNvPr>
            <p:cNvSpPr txBox="1"/>
            <p:nvPr/>
          </p:nvSpPr>
          <p:spPr>
            <a:xfrm>
              <a:off x="15811856" y="3934581"/>
              <a:ext cx="1006253" cy="66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8.5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0E9123CE-5580-4E11-8F53-5F41541658C7}"/>
              </a:ext>
            </a:extLst>
          </p:cNvPr>
          <p:cNvGrpSpPr/>
          <p:nvPr/>
        </p:nvGrpSpPr>
        <p:grpSpPr>
          <a:xfrm>
            <a:off x="17657594" y="3753029"/>
            <a:ext cx="1006253" cy="822960"/>
            <a:chOff x="17657594" y="3770191"/>
            <a:chExt cx="1006253" cy="822960"/>
          </a:xfrm>
        </p:grpSpPr>
        <p:sp>
          <p:nvSpPr>
            <p:cNvPr id="154" name="Oval 111">
              <a:extLst>
                <a:ext uri="{FF2B5EF4-FFF2-40B4-BE49-F238E27FC236}">
                  <a16:creationId xmlns:a16="http://schemas.microsoft.com/office/drawing/2014/main" id="{D59C2EE9-2489-4A36-8923-56C11B3B4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25517" y="3770191"/>
              <a:ext cx="820788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58" name="TextBox 137">
              <a:extLst>
                <a:ext uri="{FF2B5EF4-FFF2-40B4-BE49-F238E27FC236}">
                  <a16:creationId xmlns:a16="http://schemas.microsoft.com/office/drawing/2014/main" id="{457D2C8B-7FD5-43EE-AC05-23B1D6C8B2EC}"/>
                </a:ext>
              </a:extLst>
            </p:cNvPr>
            <p:cNvSpPr txBox="1"/>
            <p:nvPr/>
          </p:nvSpPr>
          <p:spPr>
            <a:xfrm>
              <a:off x="17657594" y="3925851"/>
              <a:ext cx="1006253" cy="66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8.3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D9AE8790-46EC-427D-8737-DFDF11F6095D}"/>
              </a:ext>
            </a:extLst>
          </p:cNvPr>
          <p:cNvGrpSpPr/>
          <p:nvPr/>
        </p:nvGrpSpPr>
        <p:grpSpPr>
          <a:xfrm>
            <a:off x="19634676" y="3753029"/>
            <a:ext cx="1006253" cy="826787"/>
            <a:chOff x="19479399" y="3753029"/>
            <a:chExt cx="1006253" cy="826787"/>
          </a:xfrm>
        </p:grpSpPr>
        <p:sp>
          <p:nvSpPr>
            <p:cNvPr id="159" name="Oval 111">
              <a:extLst>
                <a:ext uri="{FF2B5EF4-FFF2-40B4-BE49-F238E27FC236}">
                  <a16:creationId xmlns:a16="http://schemas.microsoft.com/office/drawing/2014/main" id="{4A2EABEF-0F3A-462F-9579-5D5E3B1C7B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93557" y="3753029"/>
              <a:ext cx="820788" cy="82296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0" name="TextBox 137">
              <a:extLst>
                <a:ext uri="{FF2B5EF4-FFF2-40B4-BE49-F238E27FC236}">
                  <a16:creationId xmlns:a16="http://schemas.microsoft.com/office/drawing/2014/main" id="{4B56527A-11E8-4854-8862-49926AA4299C}"/>
                </a:ext>
              </a:extLst>
            </p:cNvPr>
            <p:cNvSpPr txBox="1"/>
            <p:nvPr/>
          </p:nvSpPr>
          <p:spPr>
            <a:xfrm>
              <a:off x="19479399" y="3912517"/>
              <a:ext cx="1006253" cy="66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8.2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1" name="Oval 111">
            <a:extLst>
              <a:ext uri="{FF2B5EF4-FFF2-40B4-BE49-F238E27FC236}">
                <a16:creationId xmlns:a16="http://schemas.microsoft.com/office/drawing/2014/main" id="{637D1ADB-3DA8-4CD4-85CD-E791435AE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9703" y="11178071"/>
            <a:ext cx="820788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62" name="Oval 111">
            <a:extLst>
              <a:ext uri="{FF2B5EF4-FFF2-40B4-BE49-F238E27FC236}">
                <a16:creationId xmlns:a16="http://schemas.microsoft.com/office/drawing/2014/main" id="{7EA90254-3B0A-4CBD-A5C2-672B460C6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5270" y="11154366"/>
            <a:ext cx="820788" cy="8229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grpSp>
        <p:nvGrpSpPr>
          <p:cNvPr id="163" name="Grupo 162">
            <a:extLst>
              <a:ext uri="{FF2B5EF4-FFF2-40B4-BE49-F238E27FC236}">
                <a16:creationId xmlns:a16="http://schemas.microsoft.com/office/drawing/2014/main" id="{03133BC6-CB08-44C7-8C4C-50FBC77A3734}"/>
              </a:ext>
            </a:extLst>
          </p:cNvPr>
          <p:cNvGrpSpPr>
            <a:grpSpLocks noChangeAspect="1"/>
          </p:cNvGrpSpPr>
          <p:nvPr/>
        </p:nvGrpSpPr>
        <p:grpSpPr>
          <a:xfrm>
            <a:off x="3125761" y="11186965"/>
            <a:ext cx="1006253" cy="831239"/>
            <a:chOff x="14806941" y="10313209"/>
            <a:chExt cx="2717806" cy="2245105"/>
          </a:xfrm>
          <a:solidFill>
            <a:schemeClr val="accent1"/>
          </a:solidFill>
        </p:grpSpPr>
        <p:sp>
          <p:nvSpPr>
            <p:cNvPr id="164" name="Oval 111">
              <a:extLst>
                <a:ext uri="{FF2B5EF4-FFF2-40B4-BE49-F238E27FC236}">
                  <a16:creationId xmlns:a16="http://schemas.microsoft.com/office/drawing/2014/main" id="{E02E7DD9-6018-42FA-979E-C031A4B49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65" name="TextBox 137">
              <a:extLst>
                <a:ext uri="{FF2B5EF4-FFF2-40B4-BE49-F238E27FC236}">
                  <a16:creationId xmlns:a16="http://schemas.microsoft.com/office/drawing/2014/main" id="{A28F5723-2E26-4250-8BBF-4081FB05E74B}"/>
                </a:ext>
              </a:extLst>
            </p:cNvPr>
            <p:cNvSpPr txBox="1"/>
            <p:nvPr/>
          </p:nvSpPr>
          <p:spPr>
            <a:xfrm>
              <a:off x="14806941" y="10755997"/>
              <a:ext cx="2717806" cy="180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14.5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6" name="Oval 111">
            <a:extLst>
              <a:ext uri="{FF2B5EF4-FFF2-40B4-BE49-F238E27FC236}">
                <a16:creationId xmlns:a16="http://schemas.microsoft.com/office/drawing/2014/main" id="{2B306B3E-2B6D-4634-954F-107E6FAF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3747" y="11113454"/>
            <a:ext cx="820788" cy="822960"/>
          </a:xfrm>
          <a:prstGeom prst="ellipse">
            <a:avLst/>
          </a:prstGeom>
          <a:solidFill>
            <a:srgbClr val="FC9204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167" name="TextBox 137">
            <a:extLst>
              <a:ext uri="{FF2B5EF4-FFF2-40B4-BE49-F238E27FC236}">
                <a16:creationId xmlns:a16="http://schemas.microsoft.com/office/drawing/2014/main" id="{D793BA98-CDD6-45AD-A9B0-C7D00F347C2F}"/>
              </a:ext>
            </a:extLst>
          </p:cNvPr>
          <p:cNvSpPr txBox="1"/>
          <p:nvPr/>
        </p:nvSpPr>
        <p:spPr>
          <a:xfrm>
            <a:off x="5204645" y="113225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13.7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TextBox 137">
            <a:extLst>
              <a:ext uri="{FF2B5EF4-FFF2-40B4-BE49-F238E27FC236}">
                <a16:creationId xmlns:a16="http://schemas.microsoft.com/office/drawing/2014/main" id="{48CC7E8A-091A-41A0-871B-DD1880A232C2}"/>
              </a:ext>
            </a:extLst>
          </p:cNvPr>
          <p:cNvSpPr txBox="1"/>
          <p:nvPr/>
        </p:nvSpPr>
        <p:spPr>
          <a:xfrm>
            <a:off x="7232284" y="11292367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13.6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xtBox 137">
            <a:extLst>
              <a:ext uri="{FF2B5EF4-FFF2-40B4-BE49-F238E27FC236}">
                <a16:creationId xmlns:a16="http://schemas.microsoft.com/office/drawing/2014/main" id="{4C84CA20-843E-463E-8B9D-7289F3D380E5}"/>
              </a:ext>
            </a:extLst>
          </p:cNvPr>
          <p:cNvSpPr txBox="1"/>
          <p:nvPr/>
        </p:nvSpPr>
        <p:spPr>
          <a:xfrm>
            <a:off x="9203843" y="11264795"/>
            <a:ext cx="1006253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13.5</a:t>
            </a:r>
          </a:p>
          <a:p>
            <a:pPr algn="ctr">
              <a:lnSpc>
                <a:spcPts val="2200"/>
              </a:lnSpc>
            </a:pPr>
            <a:r>
              <a:rPr lang="en-U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0" name="Grupo 169">
            <a:extLst>
              <a:ext uri="{FF2B5EF4-FFF2-40B4-BE49-F238E27FC236}">
                <a16:creationId xmlns:a16="http://schemas.microsoft.com/office/drawing/2014/main" id="{0BA48B8C-5823-4345-9EA7-DE1C965EFB56}"/>
              </a:ext>
            </a:extLst>
          </p:cNvPr>
          <p:cNvGrpSpPr>
            <a:grpSpLocks noChangeAspect="1"/>
          </p:cNvGrpSpPr>
          <p:nvPr/>
        </p:nvGrpSpPr>
        <p:grpSpPr>
          <a:xfrm>
            <a:off x="16319678" y="7898088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71" name="Oval 111">
              <a:extLst>
                <a:ext uri="{FF2B5EF4-FFF2-40B4-BE49-F238E27FC236}">
                  <a16:creationId xmlns:a16="http://schemas.microsoft.com/office/drawing/2014/main" id="{3B1177CF-A553-4431-A541-212CD46EC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2" name="TextBox 137">
              <a:extLst>
                <a:ext uri="{FF2B5EF4-FFF2-40B4-BE49-F238E27FC236}">
                  <a16:creationId xmlns:a16="http://schemas.microsoft.com/office/drawing/2014/main" id="{A703CF69-7648-4F49-8D8F-A5BB5BB62F13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3" name="TextBox 62">
            <a:extLst>
              <a:ext uri="{FF2B5EF4-FFF2-40B4-BE49-F238E27FC236}">
                <a16:creationId xmlns:a16="http://schemas.microsoft.com/office/drawing/2014/main" id="{26B9533E-EF6E-41B0-862F-FEB065857E5A}"/>
              </a:ext>
            </a:extLst>
          </p:cNvPr>
          <p:cNvSpPr txBox="1"/>
          <p:nvPr/>
        </p:nvSpPr>
        <p:spPr>
          <a:xfrm>
            <a:off x="16258983" y="7425089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Hígado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4" name="Grupo 173">
            <a:extLst>
              <a:ext uri="{FF2B5EF4-FFF2-40B4-BE49-F238E27FC236}">
                <a16:creationId xmlns:a16="http://schemas.microsoft.com/office/drawing/2014/main" id="{4EEE1D13-6691-42AA-9BD5-D5C249772788}"/>
              </a:ext>
            </a:extLst>
          </p:cNvPr>
          <p:cNvGrpSpPr>
            <a:grpSpLocks noChangeAspect="1"/>
          </p:cNvGrpSpPr>
          <p:nvPr/>
        </p:nvGrpSpPr>
        <p:grpSpPr>
          <a:xfrm>
            <a:off x="16343697" y="8560293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75" name="Oval 111">
              <a:extLst>
                <a:ext uri="{FF2B5EF4-FFF2-40B4-BE49-F238E27FC236}">
                  <a16:creationId xmlns:a16="http://schemas.microsoft.com/office/drawing/2014/main" id="{A0A701AE-2122-43C5-92E2-065BA7035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76" name="TextBox 137">
              <a:extLst>
                <a:ext uri="{FF2B5EF4-FFF2-40B4-BE49-F238E27FC236}">
                  <a16:creationId xmlns:a16="http://schemas.microsoft.com/office/drawing/2014/main" id="{FDA76A2E-731D-4AF5-961C-531668036137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7" name="TextBox 62">
            <a:extLst>
              <a:ext uri="{FF2B5EF4-FFF2-40B4-BE49-F238E27FC236}">
                <a16:creationId xmlns:a16="http://schemas.microsoft.com/office/drawing/2014/main" id="{FE2E6FEC-194B-4B14-9DC8-7CB63DF762D1}"/>
              </a:ext>
            </a:extLst>
          </p:cNvPr>
          <p:cNvSpPr txBox="1"/>
          <p:nvPr/>
        </p:nvSpPr>
        <p:spPr>
          <a:xfrm>
            <a:off x="15016161" y="8533486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Estómago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8" name="Grupo 177">
            <a:extLst>
              <a:ext uri="{FF2B5EF4-FFF2-40B4-BE49-F238E27FC236}">
                <a16:creationId xmlns:a16="http://schemas.microsoft.com/office/drawing/2014/main" id="{EE612AF7-6E51-4546-853D-103FDB112668}"/>
              </a:ext>
            </a:extLst>
          </p:cNvPr>
          <p:cNvGrpSpPr>
            <a:grpSpLocks noChangeAspect="1"/>
          </p:cNvGrpSpPr>
          <p:nvPr/>
        </p:nvGrpSpPr>
        <p:grpSpPr>
          <a:xfrm>
            <a:off x="17419800" y="7430714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79" name="Oval 111">
              <a:extLst>
                <a:ext uri="{FF2B5EF4-FFF2-40B4-BE49-F238E27FC236}">
                  <a16:creationId xmlns:a16="http://schemas.microsoft.com/office/drawing/2014/main" id="{D4329CBF-3F9A-43B5-A267-B5287DADE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0" name="TextBox 137">
              <a:extLst>
                <a:ext uri="{FF2B5EF4-FFF2-40B4-BE49-F238E27FC236}">
                  <a16:creationId xmlns:a16="http://schemas.microsoft.com/office/drawing/2014/main" id="{D93DC006-7FD1-45E2-B095-113CA3404EAA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1" name="TextBox 62">
            <a:extLst>
              <a:ext uri="{FF2B5EF4-FFF2-40B4-BE49-F238E27FC236}">
                <a16:creationId xmlns:a16="http://schemas.microsoft.com/office/drawing/2014/main" id="{D06E1D9E-ABE4-4052-8FD2-A43C11BED87C}"/>
              </a:ext>
            </a:extLst>
          </p:cNvPr>
          <p:cNvSpPr txBox="1"/>
          <p:nvPr/>
        </p:nvSpPr>
        <p:spPr>
          <a:xfrm>
            <a:off x="17876903" y="7828499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Próstata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2" name="Grupo 181">
            <a:extLst>
              <a:ext uri="{FF2B5EF4-FFF2-40B4-BE49-F238E27FC236}">
                <a16:creationId xmlns:a16="http://schemas.microsoft.com/office/drawing/2014/main" id="{2FD062A2-077C-44B8-A3F5-0E628CE81CD2}"/>
              </a:ext>
            </a:extLst>
          </p:cNvPr>
          <p:cNvGrpSpPr>
            <a:grpSpLocks noChangeAspect="1"/>
          </p:cNvGrpSpPr>
          <p:nvPr/>
        </p:nvGrpSpPr>
        <p:grpSpPr>
          <a:xfrm>
            <a:off x="19734052" y="10295227"/>
            <a:ext cx="583232" cy="584775"/>
            <a:chOff x="15109894" y="10313209"/>
            <a:chExt cx="2216881" cy="2222744"/>
          </a:xfrm>
          <a:solidFill>
            <a:srgbClr val="FFC000"/>
          </a:solidFill>
        </p:grpSpPr>
        <p:sp>
          <p:nvSpPr>
            <p:cNvPr id="183" name="Oval 111">
              <a:extLst>
                <a:ext uri="{FF2B5EF4-FFF2-40B4-BE49-F238E27FC236}">
                  <a16:creationId xmlns:a16="http://schemas.microsoft.com/office/drawing/2014/main" id="{6979EAA6-70BB-439A-AD87-AFB771F43A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4" name="TextBox 137">
              <a:extLst>
                <a:ext uri="{FF2B5EF4-FFF2-40B4-BE49-F238E27FC236}">
                  <a16:creationId xmlns:a16="http://schemas.microsoft.com/office/drawing/2014/main" id="{844DB7ED-7B38-41C0-9DA4-B38D33AC79B5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5" name="TextBox 62">
            <a:extLst>
              <a:ext uri="{FF2B5EF4-FFF2-40B4-BE49-F238E27FC236}">
                <a16:creationId xmlns:a16="http://schemas.microsoft.com/office/drawing/2014/main" id="{1A2452DA-E6CA-4726-A415-FFD221C04581}"/>
              </a:ext>
            </a:extLst>
          </p:cNvPr>
          <p:cNvSpPr txBox="1"/>
          <p:nvPr/>
        </p:nvSpPr>
        <p:spPr>
          <a:xfrm>
            <a:off x="20390432" y="11015810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Ovario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86" name="Grupo 185">
            <a:extLst>
              <a:ext uri="{FF2B5EF4-FFF2-40B4-BE49-F238E27FC236}">
                <a16:creationId xmlns:a16="http://schemas.microsoft.com/office/drawing/2014/main" id="{2F3978A3-7FB9-43DA-886D-D9AC3A0292C7}"/>
              </a:ext>
            </a:extLst>
          </p:cNvPr>
          <p:cNvGrpSpPr>
            <a:grpSpLocks noChangeAspect="1"/>
          </p:cNvGrpSpPr>
          <p:nvPr/>
        </p:nvGrpSpPr>
        <p:grpSpPr>
          <a:xfrm>
            <a:off x="17615043" y="8805844"/>
            <a:ext cx="583232" cy="584775"/>
            <a:chOff x="15109894" y="10313209"/>
            <a:chExt cx="2216881" cy="2222744"/>
          </a:xfrm>
          <a:solidFill>
            <a:srgbClr val="C00000"/>
          </a:solidFill>
        </p:grpSpPr>
        <p:sp>
          <p:nvSpPr>
            <p:cNvPr id="187" name="Oval 111">
              <a:extLst>
                <a:ext uri="{FF2B5EF4-FFF2-40B4-BE49-F238E27FC236}">
                  <a16:creationId xmlns:a16="http://schemas.microsoft.com/office/drawing/2014/main" id="{FFDE2F00-F975-44C9-89D9-385E0744C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88" name="TextBox 137">
              <a:extLst>
                <a:ext uri="{FF2B5EF4-FFF2-40B4-BE49-F238E27FC236}">
                  <a16:creationId xmlns:a16="http://schemas.microsoft.com/office/drawing/2014/main" id="{7F078862-02A0-4F90-BECB-A9E6A9BB9DF4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9" name="TextBox 62">
            <a:extLst>
              <a:ext uri="{FF2B5EF4-FFF2-40B4-BE49-F238E27FC236}">
                <a16:creationId xmlns:a16="http://schemas.microsoft.com/office/drawing/2014/main" id="{2AAF7974-4FD7-4ED8-9281-DC74E2D46184}"/>
              </a:ext>
            </a:extLst>
          </p:cNvPr>
          <p:cNvSpPr txBox="1"/>
          <p:nvPr/>
        </p:nvSpPr>
        <p:spPr>
          <a:xfrm>
            <a:off x="18061403" y="9298568"/>
            <a:ext cx="2011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Leucemia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90" name="Grupo 189">
            <a:extLst>
              <a:ext uri="{FF2B5EF4-FFF2-40B4-BE49-F238E27FC236}">
                <a16:creationId xmlns:a16="http://schemas.microsoft.com/office/drawing/2014/main" id="{E8A6EB2F-8E92-4C72-8F89-8760CDF91716}"/>
              </a:ext>
            </a:extLst>
          </p:cNvPr>
          <p:cNvGrpSpPr>
            <a:grpSpLocks noChangeAspect="1"/>
          </p:cNvGrpSpPr>
          <p:nvPr/>
        </p:nvGrpSpPr>
        <p:grpSpPr>
          <a:xfrm>
            <a:off x="14889041" y="9121829"/>
            <a:ext cx="583232" cy="584775"/>
            <a:chOff x="15109894" y="10313209"/>
            <a:chExt cx="2216881" cy="2222744"/>
          </a:xfrm>
          <a:solidFill>
            <a:srgbClr val="92D050"/>
          </a:solidFill>
        </p:grpSpPr>
        <p:sp>
          <p:nvSpPr>
            <p:cNvPr id="191" name="Oval 111">
              <a:extLst>
                <a:ext uri="{FF2B5EF4-FFF2-40B4-BE49-F238E27FC236}">
                  <a16:creationId xmlns:a16="http://schemas.microsoft.com/office/drawing/2014/main" id="{60B7AF26-5F6E-4CBF-87D0-A7622969B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09894" y="10313209"/>
              <a:ext cx="2216881" cy="2222744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2" name="TextBox 137">
              <a:extLst>
                <a:ext uri="{FF2B5EF4-FFF2-40B4-BE49-F238E27FC236}">
                  <a16:creationId xmlns:a16="http://schemas.microsoft.com/office/drawing/2014/main" id="{6CFEF03F-3433-45D3-A91E-EF2E3739E86F}"/>
                </a:ext>
              </a:extLst>
            </p:cNvPr>
            <p:cNvSpPr txBox="1"/>
            <p:nvPr/>
          </p:nvSpPr>
          <p:spPr>
            <a:xfrm>
              <a:off x="15523402" y="10575762"/>
              <a:ext cx="1427370" cy="17456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3" name="TextBox 62">
            <a:extLst>
              <a:ext uri="{FF2B5EF4-FFF2-40B4-BE49-F238E27FC236}">
                <a16:creationId xmlns:a16="http://schemas.microsoft.com/office/drawing/2014/main" id="{56039971-1167-4B88-B5EA-55C65B251293}"/>
              </a:ext>
            </a:extLst>
          </p:cNvPr>
          <p:cNvSpPr txBox="1"/>
          <p:nvPr/>
        </p:nvSpPr>
        <p:spPr>
          <a:xfrm>
            <a:off x="14191583" y="9638182"/>
            <a:ext cx="3728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Cérvico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uterino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" name="TextBox 62">
            <a:extLst>
              <a:ext uri="{FF2B5EF4-FFF2-40B4-BE49-F238E27FC236}">
                <a16:creationId xmlns:a16="http://schemas.microsoft.com/office/drawing/2014/main" id="{814D3966-511F-4CEB-80E1-43725ABCF556}"/>
              </a:ext>
            </a:extLst>
          </p:cNvPr>
          <p:cNvSpPr txBox="1"/>
          <p:nvPr/>
        </p:nvSpPr>
        <p:spPr>
          <a:xfrm>
            <a:off x="21485308" y="2937009"/>
            <a:ext cx="1585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Cáncer</a:t>
            </a:r>
            <a:r>
              <a:rPr lang="pt-BR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2400" dirty="0" err="1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hígado</a:t>
            </a:r>
            <a:endParaRPr lang="en-US" sz="2400" b="1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ABFA10E-4787-473C-9B78-A96C16291C29}"/>
              </a:ext>
            </a:extLst>
          </p:cNvPr>
          <p:cNvGrpSpPr/>
          <p:nvPr/>
        </p:nvGrpSpPr>
        <p:grpSpPr>
          <a:xfrm>
            <a:off x="21774850" y="3753029"/>
            <a:ext cx="1006253" cy="826787"/>
            <a:chOff x="21774850" y="3757145"/>
            <a:chExt cx="1006253" cy="826787"/>
          </a:xfrm>
        </p:grpSpPr>
        <p:sp>
          <p:nvSpPr>
            <p:cNvPr id="195" name="Oval 111">
              <a:extLst>
                <a:ext uri="{FF2B5EF4-FFF2-40B4-BE49-F238E27FC236}">
                  <a16:creationId xmlns:a16="http://schemas.microsoft.com/office/drawing/2014/main" id="{40F3577D-B391-4D58-8330-187FC99D9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67582" y="3757145"/>
              <a:ext cx="820788" cy="822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/>
            </a:p>
          </p:txBody>
        </p:sp>
        <p:sp>
          <p:nvSpPr>
            <p:cNvPr id="196" name="TextBox 137">
              <a:extLst>
                <a:ext uri="{FF2B5EF4-FFF2-40B4-BE49-F238E27FC236}">
                  <a16:creationId xmlns:a16="http://schemas.microsoft.com/office/drawing/2014/main" id="{1ED98A41-0591-4704-906B-340A8C6DEE97}"/>
                </a:ext>
              </a:extLst>
            </p:cNvPr>
            <p:cNvSpPr txBox="1"/>
            <p:nvPr/>
          </p:nvSpPr>
          <p:spPr>
            <a:xfrm>
              <a:off x="21774850" y="3916633"/>
              <a:ext cx="1006253" cy="667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8.2</a:t>
              </a:r>
            </a:p>
            <a:p>
              <a:pPr algn="ctr">
                <a:lnSpc>
                  <a:spcPts val="2200"/>
                </a:lnSpc>
              </a:pPr>
              <a:r>
                <a:rPr lang="en-US" sz="240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%</a:t>
              </a:r>
              <a:endPara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" name="Elipse 6">
            <a:hlinkClick r:id="rId3" action="ppaction://hlinksldjump"/>
            <a:extLst>
              <a:ext uri="{FF2B5EF4-FFF2-40B4-BE49-F238E27FC236}">
                <a16:creationId xmlns:a16="http://schemas.microsoft.com/office/drawing/2014/main" id="{9E5C1216-6345-4000-8E69-ABA79D90E332}"/>
              </a:ext>
            </a:extLst>
          </p:cNvPr>
          <p:cNvSpPr/>
          <p:nvPr/>
        </p:nvSpPr>
        <p:spPr>
          <a:xfrm>
            <a:off x="22953248" y="12276684"/>
            <a:ext cx="795050" cy="830997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879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22">
            <a:extLst>
              <a:ext uri="{FF2B5EF4-FFF2-40B4-BE49-F238E27FC236}">
                <a16:creationId xmlns:a16="http://schemas.microsoft.com/office/drawing/2014/main" id="{3CE8C389-3A44-4353-A037-0BDEFCCF21FD}"/>
              </a:ext>
            </a:extLst>
          </p:cNvPr>
          <p:cNvSpPr txBox="1"/>
          <p:nvPr/>
        </p:nvSpPr>
        <p:spPr>
          <a:xfrm>
            <a:off x="1615184" y="528375"/>
            <a:ext cx="135889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3. Mortalidad por </a:t>
            </a:r>
            <a:r>
              <a:rPr lang="es-MX" sz="6000" b="1" dirty="0">
                <a:solidFill>
                  <a:schemeClr val="accent1"/>
                </a:solidFill>
                <a:latin typeface="Source Sans Pro"/>
                <a:cs typeface="Source Sans Pro"/>
              </a:rPr>
              <a:t>cáncer</a:t>
            </a:r>
            <a:r>
              <a:rPr lang="es-MX" sz="6000" b="1" dirty="0">
                <a:solidFill>
                  <a:schemeClr val="tx2"/>
                </a:solidFill>
                <a:latin typeface="Source Sans Pro"/>
                <a:cs typeface="Source Sans Pro"/>
              </a:rPr>
              <a:t> en el </a:t>
            </a:r>
            <a:r>
              <a:rPr lang="es-MX" sz="6000" b="1" dirty="0">
                <a:solidFill>
                  <a:schemeClr val="accent1"/>
                </a:solidFill>
                <a:latin typeface="Source Sans Pro"/>
                <a:cs typeface="Source Sans Pro"/>
              </a:rPr>
              <a:t>agregado</a:t>
            </a:r>
            <a:endParaRPr lang="id-ID" sz="6000" b="1" dirty="0">
              <a:solidFill>
                <a:schemeClr val="accent1"/>
              </a:solidFill>
              <a:latin typeface="Source Sans Pro"/>
              <a:cs typeface="Source Sans Pro"/>
            </a:endParaRPr>
          </a:p>
        </p:txBody>
      </p:sp>
      <p:grpSp>
        <p:nvGrpSpPr>
          <p:cNvPr id="63" name="Group 23">
            <a:extLst>
              <a:ext uri="{FF2B5EF4-FFF2-40B4-BE49-F238E27FC236}">
                <a16:creationId xmlns:a16="http://schemas.microsoft.com/office/drawing/2014/main" id="{3B7585CD-9AD1-49DF-93E4-96CDA3B452AA}"/>
              </a:ext>
            </a:extLst>
          </p:cNvPr>
          <p:cNvGrpSpPr/>
          <p:nvPr/>
        </p:nvGrpSpPr>
        <p:grpSpPr>
          <a:xfrm>
            <a:off x="1775296" y="1716921"/>
            <a:ext cx="2279048" cy="73150"/>
            <a:chOff x="1775295" y="2028842"/>
            <a:chExt cx="3021910" cy="45719"/>
          </a:xfrm>
        </p:grpSpPr>
        <p:sp>
          <p:nvSpPr>
            <p:cNvPr id="64" name="Rectangle 30">
              <a:extLst>
                <a:ext uri="{FF2B5EF4-FFF2-40B4-BE49-F238E27FC236}">
                  <a16:creationId xmlns:a16="http://schemas.microsoft.com/office/drawing/2014/main" id="{CC8E6944-1765-425F-840C-308C661D6C8E}"/>
                </a:ext>
              </a:extLst>
            </p:cNvPr>
            <p:cNvSpPr/>
            <p:nvPr/>
          </p:nvSpPr>
          <p:spPr>
            <a:xfrm flipV="1">
              <a:off x="1775295" y="2028842"/>
              <a:ext cx="54035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5" name="Rectangle 31">
              <a:extLst>
                <a:ext uri="{FF2B5EF4-FFF2-40B4-BE49-F238E27FC236}">
                  <a16:creationId xmlns:a16="http://schemas.microsoft.com/office/drawing/2014/main" id="{8339F206-6508-454E-B4DE-4EB3476E7F3E}"/>
                </a:ext>
              </a:extLst>
            </p:cNvPr>
            <p:cNvSpPr/>
            <p:nvPr/>
          </p:nvSpPr>
          <p:spPr>
            <a:xfrm flipV="1">
              <a:off x="2390858" y="2028842"/>
              <a:ext cx="54035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6" name="Rectangle 32">
              <a:extLst>
                <a:ext uri="{FF2B5EF4-FFF2-40B4-BE49-F238E27FC236}">
                  <a16:creationId xmlns:a16="http://schemas.microsoft.com/office/drawing/2014/main" id="{C695822C-3A31-49B2-ADAF-99A79E5E7FEC}"/>
                </a:ext>
              </a:extLst>
            </p:cNvPr>
            <p:cNvSpPr/>
            <p:nvPr/>
          </p:nvSpPr>
          <p:spPr>
            <a:xfrm flipV="1">
              <a:off x="3025596" y="2028842"/>
              <a:ext cx="540353" cy="457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7" name="Rectangle 33">
              <a:extLst>
                <a:ext uri="{FF2B5EF4-FFF2-40B4-BE49-F238E27FC236}">
                  <a16:creationId xmlns:a16="http://schemas.microsoft.com/office/drawing/2014/main" id="{09DD65BC-FD77-4A41-B096-EAFD5DEE14E2}"/>
                </a:ext>
              </a:extLst>
            </p:cNvPr>
            <p:cNvSpPr/>
            <p:nvPr/>
          </p:nvSpPr>
          <p:spPr>
            <a:xfrm flipV="1">
              <a:off x="3641289" y="2028842"/>
              <a:ext cx="540353" cy="457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  <p:sp>
          <p:nvSpPr>
            <p:cNvPr id="68" name="Rectangle 34">
              <a:extLst>
                <a:ext uri="{FF2B5EF4-FFF2-40B4-BE49-F238E27FC236}">
                  <a16:creationId xmlns:a16="http://schemas.microsoft.com/office/drawing/2014/main" id="{44A5D98B-A18A-4634-89DD-12F2228EBA55}"/>
                </a:ext>
              </a:extLst>
            </p:cNvPr>
            <p:cNvSpPr/>
            <p:nvPr/>
          </p:nvSpPr>
          <p:spPr>
            <a:xfrm flipV="1">
              <a:off x="4256852" y="2028842"/>
              <a:ext cx="540353" cy="4571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97" tIns="121899" rIns="243797" bIns="121899" rtlCol="0" anchor="ctr"/>
            <a:lstStyle/>
            <a:p>
              <a:pPr algn="ctr"/>
              <a:endParaRPr lang="en-US" dirty="0">
                <a:latin typeface="Calibri Light"/>
              </a:endParaRPr>
            </a:p>
          </p:txBody>
        </p:sp>
      </p:grpSp>
      <p:grpSp>
        <p:nvGrpSpPr>
          <p:cNvPr id="86" name="Grupo 85">
            <a:extLst>
              <a:ext uri="{FF2B5EF4-FFF2-40B4-BE49-F238E27FC236}">
                <a16:creationId xmlns:a16="http://schemas.microsoft.com/office/drawing/2014/main" id="{F9B8BBC3-B3E8-440E-9662-6FFEABD149B8}"/>
              </a:ext>
            </a:extLst>
          </p:cNvPr>
          <p:cNvGrpSpPr/>
          <p:nvPr/>
        </p:nvGrpSpPr>
        <p:grpSpPr>
          <a:xfrm>
            <a:off x="1908748" y="2359272"/>
            <a:ext cx="20560154" cy="1323439"/>
            <a:chOff x="2301704" y="5157631"/>
            <a:chExt cx="23222118" cy="1323439"/>
          </a:xfrm>
        </p:grpSpPr>
        <p:sp>
          <p:nvSpPr>
            <p:cNvPr id="87" name="TextBox 62">
              <a:extLst>
                <a:ext uri="{FF2B5EF4-FFF2-40B4-BE49-F238E27FC236}">
                  <a16:creationId xmlns:a16="http://schemas.microsoft.com/office/drawing/2014/main" id="{236B8C41-FDC3-492E-A684-5C5B0C92CCB2}"/>
                </a:ext>
              </a:extLst>
            </p:cNvPr>
            <p:cNvSpPr txBox="1"/>
            <p:nvPr/>
          </p:nvSpPr>
          <p:spPr>
            <a:xfrm>
              <a:off x="3125761" y="5157631"/>
              <a:ext cx="223980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000" dirty="0">
                  <a:solidFill>
                    <a:schemeClr val="tx1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2019, el 82% de las muertes por neoplasias malignas se concentró en personas de 50 años y más, 15.5% en personas de 20 a 49 años y 2.5% en menores de 20 años.</a:t>
              </a:r>
              <a:endParaRPr lang="es-MX" sz="4000" b="1" dirty="0">
                <a:solidFill>
                  <a:schemeClr val="tx2"/>
                </a:solidFill>
                <a:latin typeface="Source Sans Pro" panose="020B050303040302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AutoShape 10">
              <a:extLst>
                <a:ext uri="{FF2B5EF4-FFF2-40B4-BE49-F238E27FC236}">
                  <a16:creationId xmlns:a16="http://schemas.microsoft.com/office/drawing/2014/main" id="{9466AD5E-E3D3-4602-A09E-DB282806C4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01704" y="5376647"/>
              <a:ext cx="483499" cy="5298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5"/>
                  </a:cubicBezTo>
                  <a:cubicBezTo>
                    <a:pt x="21470" y="796"/>
                    <a:pt x="21599" y="1175"/>
                    <a:pt x="21599" y="1615"/>
                  </a:cubicBezTo>
                  <a:lnTo>
                    <a:pt x="21599" y="19984"/>
                  </a:lnTo>
                  <a:cubicBezTo>
                    <a:pt x="21599" y="20419"/>
                    <a:pt x="21470" y="20803"/>
                    <a:pt x="21208" y="21121"/>
                  </a:cubicBezTo>
                  <a:cubicBezTo>
                    <a:pt x="20946" y="21441"/>
                    <a:pt x="20630" y="21599"/>
                    <a:pt x="20263" y="21599"/>
                  </a:cubicBezTo>
                  <a:lnTo>
                    <a:pt x="1370" y="21599"/>
                  </a:lnTo>
                  <a:cubicBezTo>
                    <a:pt x="1003" y="21599"/>
                    <a:pt x="683" y="21441"/>
                    <a:pt x="411" y="21121"/>
                  </a:cubicBezTo>
                  <a:cubicBezTo>
                    <a:pt x="137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5"/>
                    <a:pt x="137" y="796"/>
                    <a:pt x="411" y="475"/>
                  </a:cubicBezTo>
                  <a:cubicBezTo>
                    <a:pt x="683" y="158"/>
                    <a:pt x="1003" y="0"/>
                    <a:pt x="1370" y="0"/>
                  </a:cubicBezTo>
                  <a:lnTo>
                    <a:pt x="20263" y="0"/>
                  </a:lnTo>
                  <a:close/>
                  <a:moveTo>
                    <a:pt x="19805" y="2162"/>
                  </a:moveTo>
                  <a:lnTo>
                    <a:pt x="1804" y="2162"/>
                  </a:lnTo>
                  <a:lnTo>
                    <a:pt x="1804" y="19432"/>
                  </a:lnTo>
                  <a:lnTo>
                    <a:pt x="19805" y="19432"/>
                  </a:lnTo>
                  <a:lnTo>
                    <a:pt x="19805" y="2162"/>
                  </a:lnTo>
                  <a:close/>
                  <a:moveTo>
                    <a:pt x="5978" y="17886"/>
                  </a:moveTo>
                  <a:lnTo>
                    <a:pt x="3598" y="17886"/>
                  </a:lnTo>
                  <a:lnTo>
                    <a:pt x="3598" y="12784"/>
                  </a:lnTo>
                  <a:lnTo>
                    <a:pt x="5978" y="12784"/>
                  </a:lnTo>
                  <a:lnTo>
                    <a:pt x="5978" y="17886"/>
                  </a:lnTo>
                  <a:close/>
                  <a:moveTo>
                    <a:pt x="9961" y="17886"/>
                  </a:moveTo>
                  <a:lnTo>
                    <a:pt x="7606" y="17886"/>
                  </a:lnTo>
                  <a:lnTo>
                    <a:pt x="7606" y="6973"/>
                  </a:lnTo>
                  <a:lnTo>
                    <a:pt x="9961" y="6973"/>
                  </a:lnTo>
                  <a:lnTo>
                    <a:pt x="9961" y="17886"/>
                  </a:lnTo>
                  <a:close/>
                  <a:moveTo>
                    <a:pt x="14018" y="17886"/>
                  </a:moveTo>
                  <a:lnTo>
                    <a:pt x="11638" y="17886"/>
                  </a:lnTo>
                  <a:lnTo>
                    <a:pt x="11638" y="9561"/>
                  </a:lnTo>
                  <a:lnTo>
                    <a:pt x="14018" y="9561"/>
                  </a:lnTo>
                  <a:lnTo>
                    <a:pt x="14018" y="17886"/>
                  </a:lnTo>
                  <a:close/>
                  <a:moveTo>
                    <a:pt x="18001" y="17886"/>
                  </a:moveTo>
                  <a:lnTo>
                    <a:pt x="15621" y="17886"/>
                  </a:lnTo>
                  <a:lnTo>
                    <a:pt x="15621" y="4920"/>
                  </a:lnTo>
                  <a:lnTo>
                    <a:pt x="18001" y="4920"/>
                  </a:lnTo>
                  <a:lnTo>
                    <a:pt x="18001" y="178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50799" tIns="50799" rIns="50799" bIns="50799" anchor="ctr"/>
            <a:lstStyle/>
            <a:p>
              <a:pPr defTabSz="914195">
                <a:defRPr/>
              </a:pPr>
              <a:endParaRPr lang="es-ES" sz="40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197" name="TextBox 62">
            <a:extLst>
              <a:ext uri="{FF2B5EF4-FFF2-40B4-BE49-F238E27FC236}">
                <a16:creationId xmlns:a16="http://schemas.microsoft.com/office/drawing/2014/main" id="{C9C65452-3E22-3225-AD4D-2551FE894481}"/>
              </a:ext>
            </a:extLst>
          </p:cNvPr>
          <p:cNvSpPr txBox="1"/>
          <p:nvPr/>
        </p:nvSpPr>
        <p:spPr>
          <a:xfrm>
            <a:off x="2484417" y="4050078"/>
            <a:ext cx="10287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Muertes</a:t>
            </a:r>
            <a:r>
              <a:rPr lang="pt-BR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por neoplasias malignas por grupo de </a:t>
            </a:r>
            <a:r>
              <a:rPr lang="pt-BR" sz="32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edad</a:t>
            </a:r>
            <a:r>
              <a:rPr lang="pt-BR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2019</a:t>
            </a:r>
          </a:p>
        </p:txBody>
      </p:sp>
      <p:graphicFrame>
        <p:nvGraphicFramePr>
          <p:cNvPr id="199" name="Gráfico 198">
            <a:extLst>
              <a:ext uri="{FF2B5EF4-FFF2-40B4-BE49-F238E27FC236}">
                <a16:creationId xmlns:a16="http://schemas.microsoft.com/office/drawing/2014/main" id="{404436B6-CBA3-E961-F6C3-98E4213A5A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1576685"/>
              </p:ext>
            </p:extLst>
          </p:nvPr>
        </p:nvGraphicFramePr>
        <p:xfrm>
          <a:off x="1109171" y="4754121"/>
          <a:ext cx="12896850" cy="7225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17D4D88-E6CB-32D8-AD9B-12781A9B4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17249"/>
              </p:ext>
            </p:extLst>
          </p:nvPr>
        </p:nvGraphicFramePr>
        <p:xfrm>
          <a:off x="11744582" y="5204076"/>
          <a:ext cx="10124308" cy="5633773"/>
        </p:xfrm>
        <a:graphic>
          <a:graphicData uri="http://schemas.openxmlformats.org/drawingml/2006/table">
            <a:tbl>
              <a:tblPr firstRow="1" firstCol="1" bandRow="1"/>
              <a:tblGrid>
                <a:gridCol w="6187770">
                  <a:extLst>
                    <a:ext uri="{9D8B030D-6E8A-4147-A177-3AD203B41FA5}">
                      <a16:colId xmlns:a16="http://schemas.microsoft.com/office/drawing/2014/main" val="1816022621"/>
                    </a:ext>
                  </a:extLst>
                </a:gridCol>
                <a:gridCol w="3936538">
                  <a:extLst>
                    <a:ext uri="{9D8B030D-6E8A-4147-A177-3AD203B41FA5}">
                      <a16:colId xmlns:a16="http://schemas.microsoft.com/office/drawing/2014/main" val="81223319"/>
                    </a:ext>
                  </a:extLst>
                </a:gridCol>
              </a:tblGrid>
              <a:tr h="7136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Grupo de edad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Muertes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5792286"/>
                  </a:ext>
                </a:extLst>
              </a:tr>
              <a:tr h="7296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Menores de 5 años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          431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174788"/>
                  </a:ext>
                </a:extLst>
              </a:tr>
              <a:tr h="6347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5 - 19 años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B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       1,798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7B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458462"/>
                  </a:ext>
                </a:extLst>
              </a:tr>
              <a:tr h="7136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20 - 49 años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    13,740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04573"/>
                  </a:ext>
                </a:extLst>
              </a:tr>
              <a:tr h="7136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50 - 69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    34,643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030626"/>
                  </a:ext>
                </a:extLst>
              </a:tr>
              <a:tr h="7136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70 años y más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        38,202 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34061"/>
                  </a:ext>
                </a:extLst>
              </a:tr>
              <a:tr h="14147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Total neoplasias malignas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2800" b="1" i="0" u="none" strike="noStrike" dirty="0">
                          <a:solidFill>
                            <a:schemeClr val="tx2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88,814*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386232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AD06515C-F2B5-C76E-34C5-9DFD41A038FA}"/>
              </a:ext>
            </a:extLst>
          </p:cNvPr>
          <p:cNvSpPr txBox="1"/>
          <p:nvPr/>
        </p:nvSpPr>
        <p:spPr>
          <a:xfrm>
            <a:off x="11875209" y="10837849"/>
            <a:ext cx="8820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2425" indent="-352425">
              <a:tabLst>
                <a:tab pos="352425" algn="l"/>
              </a:tabLst>
            </a:pPr>
            <a:r>
              <a:rPr lang="es-E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	Nota: diferencia de 55 muertes se debe a edad no especificada. </a:t>
            </a:r>
            <a:endParaRPr lang="es-MX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61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fault Theme">
  <a:themeElements>
    <a:clrScheme name="Blutitude - Light">
      <a:dk1>
        <a:srgbClr val="737572"/>
      </a:dk1>
      <a:lt1>
        <a:sysClr val="window" lastClr="FFFFFF"/>
      </a:lt1>
      <a:dk2>
        <a:srgbClr val="445469"/>
      </a:dk2>
      <a:lt2>
        <a:srgbClr val="FFFFFF"/>
      </a:lt2>
      <a:accent1>
        <a:srgbClr val="4A71B7"/>
      </a:accent1>
      <a:accent2>
        <a:srgbClr val="445469"/>
      </a:accent2>
      <a:accent3>
        <a:srgbClr val="6A8AC4"/>
      </a:accent3>
      <a:accent4>
        <a:srgbClr val="99AFD7"/>
      </a:accent4>
      <a:accent5>
        <a:srgbClr val="363735"/>
      </a:accent5>
      <a:accent6>
        <a:srgbClr val="8596B0"/>
      </a:accent6>
      <a:hlink>
        <a:srgbClr val="345184"/>
      </a:hlink>
      <a:folHlink>
        <a:srgbClr val="33E2FF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0</TotalTime>
  <Words>1722</Words>
  <Application>Microsoft Office PowerPoint</Application>
  <PresentationFormat>Personalizado</PresentationFormat>
  <Paragraphs>473</Paragraphs>
  <Slides>19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Gill Sans</vt:lpstr>
      <vt:lpstr>Lato</vt:lpstr>
      <vt:lpstr>Lato Light</vt:lpstr>
      <vt:lpstr>Open Sans</vt:lpstr>
      <vt:lpstr>Source Sans Pro</vt:lpstr>
      <vt:lpstr>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2021-08-30T04:04:04Z</dcterms:created>
  <dcterms:modified xsi:type="dcterms:W3CDTF">2022-06-30T03:14:39Z</dcterms:modified>
</cp:coreProperties>
</file>